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Default Extension="mp4" ContentType="video/mp4"/>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59"/>
  </p:notesMasterIdLst>
  <p:sldIdLst>
    <p:sldId id="385" r:id="rId3"/>
    <p:sldId id="386" r:id="rId4"/>
    <p:sldId id="389" r:id="rId5"/>
    <p:sldId id="390" r:id="rId6"/>
    <p:sldId id="391" r:id="rId7"/>
    <p:sldId id="392" r:id="rId8"/>
    <p:sldId id="393" r:id="rId9"/>
    <p:sldId id="394" r:id="rId10"/>
    <p:sldId id="395" r:id="rId11"/>
    <p:sldId id="396" r:id="rId12"/>
    <p:sldId id="397" r:id="rId13"/>
    <p:sldId id="398" r:id="rId14"/>
    <p:sldId id="399" r:id="rId15"/>
    <p:sldId id="400" r:id="rId16"/>
    <p:sldId id="401" r:id="rId17"/>
    <p:sldId id="402" r:id="rId18"/>
    <p:sldId id="403" r:id="rId19"/>
    <p:sldId id="404" r:id="rId20"/>
    <p:sldId id="405" r:id="rId21"/>
    <p:sldId id="406" r:id="rId22"/>
    <p:sldId id="470" r:id="rId23"/>
    <p:sldId id="471" r:id="rId24"/>
    <p:sldId id="407" r:id="rId25"/>
    <p:sldId id="408" r:id="rId26"/>
    <p:sldId id="409" r:id="rId27"/>
    <p:sldId id="410" r:id="rId28"/>
    <p:sldId id="438" r:id="rId29"/>
    <p:sldId id="387" r:id="rId30"/>
    <p:sldId id="411" r:id="rId31"/>
    <p:sldId id="412" r:id="rId32"/>
    <p:sldId id="413" r:id="rId33"/>
    <p:sldId id="414" r:id="rId34"/>
    <p:sldId id="415" r:id="rId35"/>
    <p:sldId id="417" r:id="rId36"/>
    <p:sldId id="418" r:id="rId37"/>
    <p:sldId id="419" r:id="rId38"/>
    <p:sldId id="420" r:id="rId39"/>
    <p:sldId id="421" r:id="rId40"/>
    <p:sldId id="422" r:id="rId41"/>
    <p:sldId id="423" r:id="rId42"/>
    <p:sldId id="424" r:id="rId43"/>
    <p:sldId id="425" r:id="rId44"/>
    <p:sldId id="426" r:id="rId45"/>
    <p:sldId id="428" r:id="rId46"/>
    <p:sldId id="429" r:id="rId47"/>
    <p:sldId id="430" r:id="rId48"/>
    <p:sldId id="431" r:id="rId49"/>
    <p:sldId id="432" r:id="rId50"/>
    <p:sldId id="433" r:id="rId51"/>
    <p:sldId id="434" r:id="rId52"/>
    <p:sldId id="435" r:id="rId53"/>
    <p:sldId id="436" r:id="rId54"/>
    <p:sldId id="439" r:id="rId55"/>
    <p:sldId id="441" r:id="rId56"/>
    <p:sldId id="469" r:id="rId57"/>
    <p:sldId id="468" r:id="rId58"/>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27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EBEFF4"/>
    <a:srgbClr val="F7EEB4"/>
    <a:srgbClr val="F5ECB2"/>
    <a:srgbClr val="FFFF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577" autoAdjust="0"/>
    <p:restoredTop sz="86415"/>
  </p:normalViewPr>
  <p:slideViewPr>
    <p:cSldViewPr showGuides="1">
      <p:cViewPr varScale="1">
        <p:scale>
          <a:sx n="98" d="100"/>
          <a:sy n="98" d="100"/>
        </p:scale>
        <p:origin x="-2034" y="-90"/>
      </p:cViewPr>
      <p:guideLst>
        <p:guide orient="horz" pos="2279"/>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579"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2228"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p>
            <a:pPr lvl="0" algn="r" eaLnBrk="1" hangingPunct="1"/>
            <a:fld id="{9A0DB2DC-4C9A-4742-B13C-FB6460FD3503}" type="slidenum">
              <a:rPr lang="en-US" altLang="zh-CN" sz="1200" dirty="0">
                <a:latin typeface="Arial" panose="020B0604020202020204" pitchFamily="34" charset="0"/>
              </a:rPr>
              <a:pPr lvl="0" algn="r" eaLnBrk="1" hangingPunct="1"/>
              <a:t>‹#›</a:t>
            </a:fld>
            <a:endParaRPr lang="en-US" altLang="zh-CN" sz="120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xmlns="" val="3531806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614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614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9565"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6765"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jpeg"/><Relationship Id="rId7" Type="http://schemas.openxmlformats.org/officeDocument/2006/relationships/image" Target="../media/image17.w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wmf"/><Relationship Id="rId5"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jpeg"/><Relationship Id="rId7" Type="http://schemas.openxmlformats.org/officeDocument/2006/relationships/image" Target="../media/image20.w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wmf"/><Relationship Id="rId5" Type="http://schemas.openxmlformats.org/officeDocument/2006/relationships/image" Target="../media/image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1.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2.w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6.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jpe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5.png"/><Relationship Id="rId7" Type="http://schemas.openxmlformats.org/officeDocument/2006/relationships/image" Target="../media/image48.w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image" Target="../media/image44.jpeg"/><Relationship Id="rId4" Type="http://schemas.openxmlformats.org/officeDocument/2006/relationships/image" Target="../media/image11.png"/><Relationship Id="rId9" Type="http://schemas.openxmlformats.org/officeDocument/2006/relationships/image" Target="../media/image50.wmf"/></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5.png"/><Relationship Id="rId7" Type="http://schemas.openxmlformats.org/officeDocument/2006/relationships/image" Target="../media/image52.w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image" Target="../media/image44.jpe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5.w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image" Target="../media/image44.jpe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7.wmf"/><Relationship Id="rId5" Type="http://schemas.openxmlformats.org/officeDocument/2006/relationships/image" Target="../media/image56.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png"/><Relationship Id="rId7"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61.png"/><Relationship Id="rId5" Type="http://schemas.openxmlformats.org/officeDocument/2006/relationships/image" Target="../media/image1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66.gif"/><Relationship Id="rId3" Type="http://schemas.openxmlformats.org/officeDocument/2006/relationships/image" Target="../media/image5.png"/><Relationship Id="rId7"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6.xml"/><Relationship Id="rId6" Type="http://schemas.openxmlformats.org/officeDocument/2006/relationships/image" Target="../media/image68.emf"/><Relationship Id="rId5" Type="http://schemas.openxmlformats.org/officeDocument/2006/relationships/image" Target="../media/image5.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wmf"/><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14.wmf"/><Relationship Id="rId5" Type="http://schemas.openxmlformats.org/officeDocument/2006/relationships/image" Target="../media/image13.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6" name="标题 2"/>
          <p:cNvSpPr>
            <a:spLocks noGrp="1"/>
          </p:cNvSpPr>
          <p:nvPr>
            <p:ph idx="1"/>
          </p:nvPr>
        </p:nvSpPr>
        <p:spPr>
          <a:xfrm>
            <a:off x="2526030" y="1223645"/>
            <a:ext cx="6414770" cy="1106170"/>
          </a:xfrm>
        </p:spPr>
        <p:txBody>
          <a:bodyPr vert="horz" wrap="square" lIns="91440" tIns="45720" rIns="91440" bIns="45720" numCol="1" rtlCol="0" anchor="t" anchorCtr="0" compatLnSpc="1">
            <a:noAutofit/>
          </a:bodyPr>
          <a:lstStyle/>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6600" b="1" i="0" u="none" strike="noStrike" kern="1200" cap="none" spc="0" normalizeH="0" baseline="0" noProof="0" dirty="0">
                <a:ln>
                  <a:noFill/>
                </a:ln>
                <a:solidFill>
                  <a:srgbClr val="111E2C"/>
                </a:solidFill>
                <a:effectLst/>
                <a:uLnTx/>
                <a:uFillTx/>
                <a:latin typeface="Hiragino Sans GB W6" panose="020B0300000000000000" charset="-122"/>
                <a:ea typeface="Hiragino Sans GB W6" panose="020B0300000000000000" charset="-122"/>
                <a:cs typeface="+mn-cs"/>
              </a:rPr>
              <a:t>液压与气压传动</a:t>
            </a:r>
            <a:endParaRPr kumimoji="0" lang="zh-CN" altLang="en-US" sz="6600" b="1" i="0" u="none" strike="noStrike" kern="1200" cap="none" spc="0" normalizeH="0" baseline="0" noProof="0" dirty="0">
              <a:ln>
                <a:noFill/>
              </a:ln>
              <a:solidFill>
                <a:srgbClr val="032B47"/>
              </a:solidFill>
              <a:effectLst/>
              <a:uLnTx/>
              <a:uFillTx/>
              <a:latin typeface="Hiragino Sans GB W6" panose="020B0300000000000000" charset="-122"/>
              <a:ea typeface="Hiragino Sans GB W6" panose="020B0300000000000000"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p:txBody>
      </p:sp>
      <p:sp>
        <p:nvSpPr>
          <p:cNvPr id="2" name="文本框 1"/>
          <p:cNvSpPr txBox="1"/>
          <p:nvPr/>
        </p:nvSpPr>
        <p:spPr>
          <a:xfrm>
            <a:off x="3635375" y="5685790"/>
            <a:ext cx="1873250" cy="1032510"/>
          </a:xfrm>
          <a:prstGeom prst="rect">
            <a:avLst/>
          </a:prstGeom>
          <a:noFill/>
        </p:spPr>
        <p:txBody>
          <a:bodyPr wrap="square" rtlCol="0" anchor="t">
            <a:spAutoFit/>
          </a:body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lang="zh-CN" altLang="en-US" sz="1800" b="1"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sym typeface="+mn-ea"/>
              </a:rPr>
              <a:t>智能制造学院</a:t>
            </a:r>
            <a:endParaRPr kumimoji="0" lang="zh-CN" altLang="en-US" sz="1800" b="1" i="0" u="none" strike="noStrike" kern="1200" cap="none" spc="0" normalizeH="0" baseline="0"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endParaRPr>
          </a:p>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lang="en-US" altLang="zh-CN" sz="1800" b="1"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sym typeface="+mn-ea"/>
              </a:rPr>
              <a:t>2020</a:t>
            </a:r>
            <a:r>
              <a:rPr lang="zh-CN" altLang="en-US" sz="1800" b="1"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sym typeface="+mn-ea"/>
              </a:rPr>
              <a:t>年</a:t>
            </a:r>
            <a:r>
              <a:rPr lang="en-US" altLang="zh-CN" sz="1800" b="1"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sym typeface="+mn-ea"/>
              </a:rPr>
              <a:t>8</a:t>
            </a:r>
            <a:r>
              <a:rPr lang="zh-CN" altLang="en-US" sz="1800" b="1"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sym typeface="+mn-ea"/>
              </a:rPr>
              <a:t>月</a:t>
            </a:r>
            <a:endParaRPr kumimoji="0" lang="zh-CN" altLang="en-US" sz="1800" b="1" i="0" u="none" strike="noStrike" kern="1200" cap="none" spc="0" normalizeH="0" baseline="0"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endParaRPr>
          </a:p>
          <a:p>
            <a:pPr marL="109220" marR="0" lvl="0" indent="0" algn="l" defTabSz="914400" rtl="0" eaLnBrk="1" fontAlgn="auto" latinLnBrk="0" hangingPunct="1">
              <a:lnSpc>
                <a:spcPct val="100000"/>
              </a:lnSpc>
              <a:spcBef>
                <a:spcPct val="20000"/>
              </a:spcBef>
              <a:spcAft>
                <a:spcPts val="0"/>
              </a:spcAft>
              <a:buClrTx/>
              <a:buSzTx/>
              <a:buFont typeface="Wingdings 3" panose="05040102010807070707" pitchFamily="18" charset="2"/>
              <a:buNone/>
              <a:defRPr/>
            </a:pPr>
            <a:endParaRPr kumimoji="0" lang="zh-CN" altLang="en-US" sz="1800" b="1" i="0" u="none" strike="noStrike" kern="1200" cap="none" spc="0" normalizeH="0" baseline="0"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endParaRPr>
          </a:p>
        </p:txBody>
      </p:sp>
      <p:sp>
        <p:nvSpPr>
          <p:cNvPr id="3" name="文本框 2"/>
          <p:cNvSpPr txBox="1"/>
          <p:nvPr/>
        </p:nvSpPr>
        <p:spPr>
          <a:xfrm>
            <a:off x="4716985" y="2165350"/>
            <a:ext cx="4187620" cy="400110"/>
          </a:xfrm>
          <a:prstGeom prst="rect">
            <a:avLst/>
          </a:prstGeom>
          <a:noFill/>
        </p:spPr>
        <p:txBody>
          <a:bodyPr wrap="none" rtlCol="0">
            <a:spAutoFit/>
          </a:bodyPr>
          <a:lstStyle/>
          <a:p>
            <a:pPr algn="r"/>
            <a:r>
              <a:rPr lang="zh-CN" altLang="en-US" sz="2000" dirty="0">
                <a:solidFill>
                  <a:srgbClr val="111E2C"/>
                </a:solidFill>
                <a:latin typeface="+mn-lt"/>
                <a:ea typeface="Yuanti SC Regular" panose="02010600040101010101" charset="-122"/>
                <a:cs typeface="+mn-lt"/>
              </a:rPr>
              <a:t>Hydraulic and </a:t>
            </a:r>
            <a:r>
              <a:rPr lang="en-US" altLang="zh-CN" sz="2000" dirty="0">
                <a:solidFill>
                  <a:srgbClr val="111E2C"/>
                </a:solidFill>
                <a:latin typeface="+mn-lt"/>
                <a:ea typeface="Yuanti SC Regular" panose="02010600040101010101" charset="-122"/>
                <a:cs typeface="+mn-lt"/>
              </a:rPr>
              <a:t>P</a:t>
            </a:r>
            <a:r>
              <a:rPr lang="zh-CN" altLang="en-US" sz="2000" dirty="0">
                <a:solidFill>
                  <a:srgbClr val="111E2C"/>
                </a:solidFill>
                <a:latin typeface="+mn-lt"/>
                <a:ea typeface="Yuanti SC Regular" panose="02010600040101010101" charset="-122"/>
                <a:cs typeface="+mn-lt"/>
              </a:rPr>
              <a:t>neumatic </a:t>
            </a:r>
            <a:r>
              <a:rPr lang="en-US" altLang="zh-CN" sz="2000" dirty="0">
                <a:solidFill>
                  <a:srgbClr val="111E2C"/>
                </a:solidFill>
                <a:latin typeface="+mn-lt"/>
                <a:ea typeface="Yuanti SC Regular" panose="02010600040101010101" charset="-122"/>
                <a:cs typeface="+mn-lt"/>
              </a:rPr>
              <a:t>T</a:t>
            </a:r>
            <a:r>
              <a:rPr lang="zh-CN" altLang="en-US" sz="2000" dirty="0">
                <a:solidFill>
                  <a:srgbClr val="111E2C"/>
                </a:solidFill>
                <a:latin typeface="+mn-lt"/>
                <a:ea typeface="Yuanti SC Regular" panose="02010600040101010101" charset="-122"/>
                <a:cs typeface="+mn-lt"/>
              </a:rPr>
              <a:t>ransmission</a:t>
            </a:r>
          </a:p>
        </p:txBody>
      </p:sp>
      <p:sp>
        <p:nvSpPr>
          <p:cNvPr id="4" name="文本框 3"/>
          <p:cNvSpPr txBox="1"/>
          <p:nvPr/>
        </p:nvSpPr>
        <p:spPr>
          <a:xfrm>
            <a:off x="591820" y="208915"/>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5" name="矩形 4"/>
          <p:cNvSpPr/>
          <p:nvPr/>
        </p:nvSpPr>
        <p:spPr>
          <a:xfrm>
            <a:off x="4156075" y="3068955"/>
            <a:ext cx="4887595" cy="422275"/>
          </a:xfrm>
          <a:prstGeom prst="rect">
            <a:avLst/>
          </a:prstGeom>
          <a:solidFill>
            <a:schemeClr val="tx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矩形 7"/>
          <p:cNvSpPr/>
          <p:nvPr/>
        </p:nvSpPr>
        <p:spPr>
          <a:xfrm>
            <a:off x="184150" y="3068955"/>
            <a:ext cx="1224280" cy="2475865"/>
          </a:xfrm>
          <a:prstGeom prst="rect">
            <a:avLst/>
          </a:prstGeom>
          <a:solidFill>
            <a:srgbClr val="78B8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矩形 9"/>
          <p:cNvSpPr/>
          <p:nvPr/>
        </p:nvSpPr>
        <p:spPr>
          <a:xfrm>
            <a:off x="4156710" y="3637915"/>
            <a:ext cx="459740" cy="1906270"/>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8" name="图片 17" descr="6bf096b2103794cbb8f0f7cba132ddd5"/>
          <p:cNvPicPr>
            <a:picLocks noChangeAspect="1"/>
          </p:cNvPicPr>
          <p:nvPr/>
        </p:nvPicPr>
        <p:blipFill>
          <a:blip r:embed="rId4"/>
          <a:srcRect l="1222" t="16131" b="17057"/>
          <a:stretch>
            <a:fillRect/>
          </a:stretch>
        </p:blipFill>
        <p:spPr>
          <a:xfrm>
            <a:off x="4817745" y="3637915"/>
            <a:ext cx="4226560" cy="1906270"/>
          </a:xfrm>
          <a:prstGeom prst="rect">
            <a:avLst/>
          </a:prstGeom>
        </p:spPr>
      </p:pic>
      <p:pic>
        <p:nvPicPr>
          <p:cNvPr id="20" name="图片 19" descr="crystal-kwok-xD5SWy7hMbw-unsplash"/>
          <p:cNvPicPr>
            <a:picLocks noChangeAspect="1"/>
          </p:cNvPicPr>
          <p:nvPr/>
        </p:nvPicPr>
        <p:blipFill>
          <a:blip r:embed="rId5" cstate="print"/>
          <a:srcRect l="38259" t="13061"/>
          <a:stretch>
            <a:fillRect/>
          </a:stretch>
        </p:blipFill>
        <p:spPr>
          <a:xfrm>
            <a:off x="1532255" y="3068955"/>
            <a:ext cx="2499995" cy="2475230"/>
          </a:xfrm>
          <a:prstGeom prst="rect">
            <a:avLst/>
          </a:prstGeom>
        </p:spPr>
      </p:pic>
      <p:sp>
        <p:nvSpPr>
          <p:cNvPr id="25" name="灯片编号占位符 3"/>
          <p:cNvSpPr txBox="1">
            <a:spLocks noGrp="1"/>
          </p:cNvSpPr>
          <p:nvPr/>
        </p:nvSpPr>
        <p:spPr>
          <a:xfrm>
            <a:off x="4432935" y="658304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a:t>
            </a:fld>
            <a:endParaRPr lang="en-US" altLang="zh-CN" sz="1400" dirty="0">
              <a:solidFill>
                <a:srgbClr val="253947"/>
              </a:solidFill>
            </a:endParaRPr>
          </a:p>
        </p:txBody>
      </p:sp>
      <p:pic>
        <p:nvPicPr>
          <p:cNvPr id="29" name="图片 28" descr="校徽02"/>
          <p:cNvPicPr>
            <a:picLocks noChangeAspect="1"/>
          </p:cNvPicPr>
          <p:nvPr/>
        </p:nvPicPr>
        <p:blipFill>
          <a:blip r:embed="rId6" cstate="print"/>
          <a:stretch>
            <a:fillRect/>
          </a:stretch>
        </p:blipFill>
        <p:spPr>
          <a:xfrm>
            <a:off x="184150" y="142875"/>
            <a:ext cx="407670" cy="407670"/>
          </a:xfrm>
          <a:prstGeom prst="rect">
            <a:avLst/>
          </a:prstGeom>
        </p:spPr>
      </p:pic>
      <p:sp>
        <p:nvSpPr>
          <p:cNvPr id="26" name="文本框 25"/>
          <p:cNvSpPr txBox="1"/>
          <p:nvPr/>
        </p:nvSpPr>
        <p:spPr>
          <a:xfrm>
            <a:off x="7062470" y="2635885"/>
            <a:ext cx="1809115" cy="368300"/>
          </a:xfrm>
          <a:prstGeom prst="rect">
            <a:avLst/>
          </a:prstGeom>
          <a:noFill/>
        </p:spPr>
        <p:txBody>
          <a:bodyPr wrap="square" rtlCol="0">
            <a:spAutoFit/>
          </a:bodyPr>
          <a:lstStyle/>
          <a:p>
            <a:pPr algn="r"/>
            <a:r>
              <a:rPr lang="zh-CN" altLang="en-US" sz="1800" b="1" dirty="0">
                <a:solidFill>
                  <a:srgbClr val="111E2C"/>
                </a:solidFill>
                <a:latin typeface="Hiragino Sans GB W6" panose="020B0300000000000000" charset="-122"/>
                <a:ea typeface="Hiragino Sans GB W6" panose="020B0300000000000000" charset="-122"/>
              </a:rPr>
              <a:t>主讲人：易建钢</a:t>
            </a:r>
            <a:endParaRPr lang="en-US" altLang="zh-CN" sz="1800" b="1" dirty="0">
              <a:solidFill>
                <a:srgbClr val="111E2C"/>
              </a:solidFill>
              <a:latin typeface="Hiragino Sans GB W6" panose="020B0300000000000000" charset="-122"/>
              <a:ea typeface="Hiragino Sans GB W6" panose="020B0300000000000000" charset="-122"/>
            </a:endParaRPr>
          </a:p>
        </p:txBody>
      </p:sp>
      <p:pic>
        <p:nvPicPr>
          <p:cNvPr id="7" name="图片 6" descr="页脚"/>
          <p:cNvPicPr>
            <a:picLocks noChangeAspect="1"/>
          </p:cNvPicPr>
          <p:nvPr/>
        </p:nvPicPr>
        <p:blipFill>
          <a:blip r:embed="rId7"/>
          <a:srcRect l="7567" r="2701"/>
          <a:stretch>
            <a:fillRect/>
          </a:stretch>
        </p:blipFill>
        <p:spPr>
          <a:xfrm>
            <a:off x="-13335" y="6089015"/>
            <a:ext cx="9171940" cy="97663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8100"/>
            <a:ext cx="8691880" cy="501777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37515" y="601345"/>
            <a:ext cx="541464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一、液压马达概述</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332740" y="1409700"/>
            <a:ext cx="8166100" cy="374650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、排量与转速  </a:t>
            </a: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排量</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V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是指马达的容积效率</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η</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V</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等于</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时，马达输出轴旋转一周所需的油液体积。</a:t>
            </a: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马达的排量取决于马达自身的几何参数。</a:t>
            </a: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根据马达的排量是否变化，可将马达分为：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定量马达、变量马达</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0" lvl="1" algn="just">
              <a:lnSpc>
                <a:spcPct val="125000"/>
              </a:lnSpc>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endParaRPr sz="2000" b="1"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灯片编号占位符 3"/>
          <p:cNvSpPr txBox="1">
            <a:spLocks noGrp="1"/>
          </p:cNvSpPr>
          <p:nvPr/>
        </p:nvSpPr>
        <p:spPr>
          <a:xfrm>
            <a:off x="4391660" y="6604635"/>
            <a:ext cx="36258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10</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6389" name="Picture 4" descr="P1010018"/>
          <p:cNvPicPr>
            <a:picLocks noChangeAspect="1"/>
          </p:cNvPicPr>
          <p:nvPr/>
        </p:nvPicPr>
        <p:blipFill>
          <a:blip r:embed="rId4">
            <a:clrChange>
              <a:clrFrom>
                <a:srgbClr val="B0B1B5">
                  <a:alpha val="100000"/>
                </a:srgbClr>
              </a:clrFrom>
              <a:clrTo>
                <a:srgbClr val="B0B1B5">
                  <a:alpha val="100000"/>
                  <a:alpha val="0"/>
                </a:srgbClr>
              </a:clrTo>
            </a:clrChange>
            <a:lum bright="23999"/>
          </a:blip>
          <a:srcRect l="68666" t="19876" r="15474" b="66341"/>
          <a:stretch>
            <a:fillRect/>
          </a:stretch>
        </p:blipFill>
        <p:spPr>
          <a:xfrm>
            <a:off x="4710430" y="3855720"/>
            <a:ext cx="3787775" cy="2470150"/>
          </a:xfrm>
          <a:prstGeom prst="rect">
            <a:avLst/>
          </a:prstGeom>
          <a:noFill/>
          <a:ln w="9525">
            <a:noFill/>
          </a:ln>
        </p:spPr>
      </p:pic>
      <p:pic>
        <p:nvPicPr>
          <p:cNvPr id="13" name="图片 12" descr="页脚"/>
          <p:cNvPicPr>
            <a:picLocks noChangeAspect="1"/>
          </p:cNvPicPr>
          <p:nvPr/>
        </p:nvPicPr>
        <p:blipFill>
          <a:blip r:embed="rId5"/>
          <a:srcRect l="7567" r="2701"/>
          <a:stretch>
            <a:fillRect/>
          </a:stretch>
        </p:blipFill>
        <p:spPr>
          <a:xfrm>
            <a:off x="-13335" y="6089015"/>
            <a:ext cx="9171940" cy="976630"/>
          </a:xfrm>
          <a:prstGeom prst="rect">
            <a:avLst/>
          </a:prstGeom>
        </p:spPr>
      </p:pic>
      <p:sp>
        <p:nvSpPr>
          <p:cNvPr id="3" name="Rectangle 3"/>
          <p:cNvSpPr>
            <a:spLocks noGrp="1"/>
          </p:cNvSpPr>
          <p:nvPr/>
        </p:nvSpPr>
        <p:spPr>
          <a:xfrm>
            <a:off x="-125730" y="3982085"/>
            <a:ext cx="4542790" cy="17329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eaLnBrk="1" hangingPunct="1">
              <a:lnSpc>
                <a:spcPct val="130000"/>
              </a:lnSpc>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转速</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lvl="1">
              <a:lnSpc>
                <a:spcPct val="150000"/>
              </a:lnSpc>
              <a:spcBef>
                <a:spcPts val="0"/>
              </a:spcBef>
              <a:buFont typeface="Wingdings" panose="05000000000000000000" pitchFamily="2" charset="2"/>
              <a:buNone/>
            </a:pP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  n</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q</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V</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i="1" dirty="0" err="1">
                <a:latin typeface="宋体" panose="02010600030101010101" pitchFamily="2" charset="-122"/>
                <a:ea typeface="宋体" panose="02010600030101010101" pitchFamily="2" charset="-122"/>
                <a:cs typeface="宋体" panose="02010600030101010101" pitchFamily="2" charset="-122"/>
                <a:sym typeface="+mn-ea"/>
              </a:rPr>
              <a:t>qη</a:t>
            </a:r>
            <a:r>
              <a:rPr lang="en-US" altLang="zh-CN" sz="2000" b="1" baseline="-25000" dirty="0" err="1">
                <a:latin typeface="宋体" panose="02010600030101010101" pitchFamily="2" charset="-122"/>
                <a:ea typeface="宋体" panose="02010600030101010101" pitchFamily="2" charset="-122"/>
                <a:cs typeface="宋体" panose="02010600030101010101" pitchFamily="2" charset="-122"/>
                <a:sym typeface="+mn-ea"/>
              </a:rPr>
              <a:t>V</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V</a:t>
            </a:r>
            <a:endParaRPr sz="2000" b="1" dirty="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140" y="1011555"/>
            <a:ext cx="8758555" cy="538797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515620"/>
            <a:ext cx="561975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一、液压马达概述</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0" name="灯片编号占位符 3"/>
          <p:cNvSpPr txBox="1">
            <a:spLocks noGrp="1"/>
          </p:cNvSpPr>
          <p:nvPr/>
        </p:nvSpPr>
        <p:spPr>
          <a:xfrm>
            <a:off x="4391660" y="6604635"/>
            <a:ext cx="36258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11</a:t>
            </a:fld>
            <a:endParaRPr lang="en-US" altLang="zh-CN" sz="1400" dirty="0">
              <a:solidFill>
                <a:srgbClr val="253947"/>
              </a:solidFill>
            </a:endParaRPr>
          </a:p>
        </p:txBody>
      </p:sp>
      <p:pic>
        <p:nvPicPr>
          <p:cNvPr id="21" name="图片 20" descr="页脚"/>
          <p:cNvPicPr>
            <a:picLocks noChangeAspect="1"/>
          </p:cNvPicPr>
          <p:nvPr/>
        </p:nvPicPr>
        <p:blipFill>
          <a:blip r:embed="rId5"/>
          <a:srcRect l="7567" r="2701"/>
          <a:stretch>
            <a:fillRect/>
          </a:stretch>
        </p:blipFill>
        <p:spPr>
          <a:xfrm>
            <a:off x="-13335" y="6116955"/>
            <a:ext cx="9171940" cy="976630"/>
          </a:xfrm>
          <a:prstGeom prst="rect">
            <a:avLst/>
          </a:prstGeom>
        </p:spPr>
      </p:pic>
      <p:sp>
        <p:nvSpPr>
          <p:cNvPr id="2" name="Rectangle 3"/>
          <p:cNvSpPr>
            <a:spLocks noGrp="1"/>
          </p:cNvSpPr>
          <p:nvPr/>
        </p:nvSpPr>
        <p:spPr>
          <a:xfrm>
            <a:off x="335915" y="1010920"/>
            <a:ext cx="8653780" cy="50590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4</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、转矩与机械效率 </a:t>
            </a: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实际输出转矩</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T</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是指马达实际输出的转矩。</a:t>
            </a:r>
            <a:r>
              <a:rPr lang="zh-CN" altLang="en-US" sz="2000" b="1" i="1" dirty="0">
                <a:latin typeface="宋体" panose="02010600030101010101" pitchFamily="2" charset="-122"/>
                <a:ea typeface="宋体" panose="02010600030101010101" pitchFamily="2" charset="-122"/>
                <a:cs typeface="宋体" panose="02010600030101010101" pitchFamily="2" charset="-122"/>
                <a:sym typeface="+mn-ea"/>
              </a:rPr>
              <a:t>                  </a:t>
            </a: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理论输出转矩</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T</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马达没有摩擦时输出的理论转矩。</a:t>
            </a: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损失转矩</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ΔT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由马达中各零件之间的相对运动和流体与零件的相对运动产生的摩擦而产生的能量损失。</a:t>
            </a:r>
          </a:p>
          <a:p>
            <a:pPr algn="just">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由于存在能量损失，液压马达的实际输出转矩T总小于理论输出转矩Tt ，所以，液压马达的实际输出转矩T、理论输出转矩Tt、损失转矩ΔT 之间的关系：</a:t>
            </a:r>
          </a:p>
          <a:p>
            <a:pPr algn="just">
              <a:lnSpc>
                <a:spcPct val="150000"/>
              </a:lnSpc>
              <a:spcBef>
                <a:spcPts val="0"/>
              </a:spcBef>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机械效率</a:t>
            </a:r>
            <a:r>
              <a:rPr lang="en-US" altLang="zh-CN" sz="2000" b="1" i="1" dirty="0" err="1">
                <a:latin typeface="宋体" panose="02010600030101010101" pitchFamily="2" charset="-122"/>
                <a:ea typeface="宋体" panose="02010600030101010101" pitchFamily="2" charset="-122"/>
                <a:cs typeface="宋体" panose="02010600030101010101" pitchFamily="2" charset="-122"/>
                <a:sym typeface="+mn-ea"/>
              </a:rPr>
              <a:t>η</a:t>
            </a:r>
            <a:r>
              <a:rPr lang="en-US" altLang="zh-CN" sz="2000" b="1" baseline="-25000" dirty="0" err="1">
                <a:latin typeface="宋体" panose="02010600030101010101" pitchFamily="2" charset="-122"/>
                <a:ea typeface="宋体" panose="02010600030101010101" pitchFamily="2" charset="-122"/>
                <a:cs typeface="宋体" panose="02010600030101010101" pitchFamily="2" charset="-122"/>
                <a:sym typeface="+mn-ea"/>
              </a:rPr>
              <a:t>m</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实际输出转矩</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T</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与理论输出转矩</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T</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的比值。</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a:extLst>
              <a:ext uri="{FF2B5EF4-FFF2-40B4-BE49-F238E27FC236}">
                <a16:creationId xmlns:a16="http://schemas.microsoft.com/office/drawing/2014/main" xmlns="" id="{2BC64A35-037E-466B-BA94-FDDB07FC84A1}"/>
              </a:ext>
            </a:extLst>
          </p:cNvPr>
          <p:cNvPicPr>
            <a:picLocks noChangeAspect="1"/>
          </p:cNvPicPr>
          <p:nvPr/>
        </p:nvPicPr>
        <p:blipFill>
          <a:blip r:embed="rId6"/>
          <a:stretch>
            <a:fillRect/>
          </a:stretch>
        </p:blipFill>
        <p:spPr>
          <a:xfrm>
            <a:off x="3275856" y="4467225"/>
            <a:ext cx="2058924" cy="563880"/>
          </a:xfrm>
          <a:prstGeom prst="rect">
            <a:avLst/>
          </a:prstGeom>
        </p:spPr>
      </p:pic>
      <p:pic>
        <p:nvPicPr>
          <p:cNvPr id="6" name="图片 5">
            <a:extLst>
              <a:ext uri="{FF2B5EF4-FFF2-40B4-BE49-F238E27FC236}">
                <a16:creationId xmlns:a16="http://schemas.microsoft.com/office/drawing/2014/main" xmlns="" id="{917C555A-C37C-424A-A635-71A17931DED7}"/>
              </a:ext>
            </a:extLst>
          </p:cNvPr>
          <p:cNvPicPr>
            <a:picLocks noChangeAspect="1"/>
          </p:cNvPicPr>
          <p:nvPr/>
        </p:nvPicPr>
        <p:blipFill>
          <a:blip r:embed="rId7"/>
          <a:stretch>
            <a:fillRect/>
          </a:stretch>
        </p:blipFill>
        <p:spPr>
          <a:xfrm>
            <a:off x="3491880" y="5640769"/>
            <a:ext cx="2058924" cy="547116"/>
          </a:xfrm>
          <a:prstGeom prst="rect">
            <a:avLst/>
          </a:prstGeom>
        </p:spPr>
      </p:pic>
      <p:pic>
        <p:nvPicPr>
          <p:cNvPr id="7" name="图片 6">
            <a:extLst>
              <a:ext uri="{FF2B5EF4-FFF2-40B4-BE49-F238E27FC236}">
                <a16:creationId xmlns:a16="http://schemas.microsoft.com/office/drawing/2014/main" xmlns="" id="{9F896EB5-9499-41B6-A451-B29DFB4AC4B5}"/>
              </a:ext>
            </a:extLst>
          </p:cNvPr>
          <p:cNvPicPr>
            <a:picLocks noChangeAspect="1"/>
          </p:cNvPicPr>
          <p:nvPr/>
        </p:nvPicPr>
        <p:blipFill>
          <a:blip r:embed="rId8"/>
          <a:stretch>
            <a:fillRect/>
          </a:stretch>
        </p:blipFill>
        <p:spPr>
          <a:xfrm>
            <a:off x="6893382" y="1916832"/>
            <a:ext cx="1897380" cy="4998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32740" y="1293495"/>
            <a:ext cx="8502650" cy="487997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32740" y="659130"/>
            <a:ext cx="551878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一、液压马达概述</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0" name="灯片编号占位符 3"/>
          <p:cNvSpPr txBox="1">
            <a:spLocks noGrp="1"/>
          </p:cNvSpPr>
          <p:nvPr/>
        </p:nvSpPr>
        <p:spPr>
          <a:xfrm>
            <a:off x="4391660" y="6604635"/>
            <a:ext cx="36258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12</a:t>
            </a:fld>
            <a:endParaRPr lang="en-US" altLang="zh-CN" sz="1400" dirty="0">
              <a:solidFill>
                <a:srgbClr val="253947"/>
              </a:solidFill>
            </a:endParaRPr>
          </a:p>
        </p:txBody>
      </p:sp>
      <p:pic>
        <p:nvPicPr>
          <p:cNvPr id="21" name="图片 20" descr="页脚"/>
          <p:cNvPicPr>
            <a:picLocks noChangeAspect="1"/>
          </p:cNvPicPr>
          <p:nvPr/>
        </p:nvPicPr>
        <p:blipFill>
          <a:blip r:embed="rId5"/>
          <a:srcRect l="7567" r="2701"/>
          <a:stretch>
            <a:fillRect/>
          </a:stretch>
        </p:blipFill>
        <p:spPr>
          <a:xfrm>
            <a:off x="-13335" y="6089015"/>
            <a:ext cx="9171940" cy="976630"/>
          </a:xfrm>
          <a:prstGeom prst="rect">
            <a:avLst/>
          </a:prstGeom>
        </p:spPr>
      </p:pic>
      <p:sp>
        <p:nvSpPr>
          <p:cNvPr id="2" name="Rectangle 3"/>
          <p:cNvSpPr>
            <a:spLocks noGrp="1"/>
          </p:cNvSpPr>
          <p:nvPr/>
        </p:nvSpPr>
        <p:spPr>
          <a:xfrm>
            <a:off x="636270" y="1391285"/>
            <a:ext cx="7858760" cy="47815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5</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、功率与总效率</a:t>
            </a:r>
          </a:p>
          <a:p>
            <a:pPr algn="just">
              <a:lnSpc>
                <a:spcPct val="150000"/>
              </a:lnSpc>
              <a:spcBef>
                <a:spcPts val="0"/>
              </a:spcBef>
              <a:buFont typeface="Wingdings" panose="05000000000000000000" pitchFamily="2" charset="2"/>
              <a:buNone/>
            </a:pP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马达输入功率</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P</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i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p>
          <a:p>
            <a:pPr algn="just">
              <a:lnSpc>
                <a:spcPct val="150000"/>
              </a:lnSpc>
              <a:spcBef>
                <a:spcPts val="0"/>
              </a:spcBef>
            </a:pPr>
            <a:endParaRPr lang="en-US" altLang="zh-CN" sz="2000" b="1"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马达输出功率</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P</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o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p>
          <a:p>
            <a:pPr algn="just">
              <a:lnSpc>
                <a:spcPct val="150000"/>
              </a:lnSpc>
              <a:spcBef>
                <a:spcPts val="0"/>
              </a:spcBef>
            </a:pPr>
            <a:endParaRPr lang="en-US" altLang="zh-CN" sz="2000" b="1"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马达的总效率</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η</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马达输出功率</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P</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o</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与马达输入功率</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P</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i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的比值。</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a:extLst>
              <a:ext uri="{FF2B5EF4-FFF2-40B4-BE49-F238E27FC236}">
                <a16:creationId xmlns:a16="http://schemas.microsoft.com/office/drawing/2014/main" xmlns="" id="{24DBC010-AC1C-4A7D-AE30-7B669AF24B47}"/>
              </a:ext>
            </a:extLst>
          </p:cNvPr>
          <p:cNvPicPr>
            <a:picLocks noChangeAspect="1"/>
          </p:cNvPicPr>
          <p:nvPr/>
        </p:nvPicPr>
        <p:blipFill>
          <a:blip r:embed="rId6"/>
          <a:stretch>
            <a:fillRect/>
          </a:stretch>
        </p:blipFill>
        <p:spPr>
          <a:xfrm>
            <a:off x="3639186" y="2370441"/>
            <a:ext cx="1827276" cy="552066"/>
          </a:xfrm>
          <a:prstGeom prst="rect">
            <a:avLst/>
          </a:prstGeom>
        </p:spPr>
      </p:pic>
      <p:pic>
        <p:nvPicPr>
          <p:cNvPr id="6" name="图片 5">
            <a:extLst>
              <a:ext uri="{FF2B5EF4-FFF2-40B4-BE49-F238E27FC236}">
                <a16:creationId xmlns:a16="http://schemas.microsoft.com/office/drawing/2014/main" xmlns="" id="{0E7567FA-57F1-43DE-A843-1C6995A1F1A5}"/>
              </a:ext>
            </a:extLst>
          </p:cNvPr>
          <p:cNvPicPr>
            <a:picLocks noChangeAspect="1"/>
          </p:cNvPicPr>
          <p:nvPr/>
        </p:nvPicPr>
        <p:blipFill>
          <a:blip r:embed="rId7"/>
          <a:stretch>
            <a:fillRect/>
          </a:stretch>
        </p:blipFill>
        <p:spPr>
          <a:xfrm>
            <a:off x="3481578" y="3236974"/>
            <a:ext cx="2180844" cy="552066"/>
          </a:xfrm>
          <a:prstGeom prst="rect">
            <a:avLst/>
          </a:prstGeom>
        </p:spPr>
      </p:pic>
      <p:pic>
        <p:nvPicPr>
          <p:cNvPr id="7" name="图片 6">
            <a:extLst>
              <a:ext uri="{FF2B5EF4-FFF2-40B4-BE49-F238E27FC236}">
                <a16:creationId xmlns:a16="http://schemas.microsoft.com/office/drawing/2014/main" xmlns="" id="{872B7F1D-4B0B-4CAC-8E81-99896679DE51}"/>
              </a:ext>
            </a:extLst>
          </p:cNvPr>
          <p:cNvPicPr>
            <a:picLocks noChangeAspect="1"/>
          </p:cNvPicPr>
          <p:nvPr/>
        </p:nvPicPr>
        <p:blipFill>
          <a:blip r:embed="rId8"/>
          <a:stretch>
            <a:fillRect/>
          </a:stretch>
        </p:blipFill>
        <p:spPr>
          <a:xfrm>
            <a:off x="2033905" y="4841748"/>
            <a:ext cx="5440680" cy="6568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47320" y="1236980"/>
            <a:ext cx="8893810" cy="52089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147320" y="628650"/>
            <a:ext cx="330644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二、齿轮马达</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146685" y="1363345"/>
            <a:ext cx="8770620" cy="203517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工作原理</a:t>
            </a:r>
          </a:p>
          <a:p>
            <a:pPr algn="just">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、结构特点</a:t>
            </a: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进出油口相等，有单独的泄油口；</a:t>
            </a: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为减少摩擦力矩，采用滚动轴承；</a:t>
            </a: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为减少转矩脉动，齿数较泵的齿数多。</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286885" y="6604635"/>
            <a:ext cx="42354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147955" y="3787775"/>
            <a:ext cx="8779510" cy="230124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Bef>
                <a:spcPts val="0"/>
              </a:spcBef>
              <a:buClr>
                <a:schemeClr val="accent2"/>
              </a:buClr>
              <a:buSzPct val="150000"/>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、应用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p>
          <a:p>
            <a:pPr algn="just">
              <a:lnSpc>
                <a:spcPct val="150000"/>
              </a:lnSpc>
              <a:spcBef>
                <a:spcPts val="0"/>
              </a:spcBef>
              <a:buClrTx/>
              <a:buSzTx/>
              <a:buChar char="•"/>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密封性能差，容积效率较低，产生的转矩较小；</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瞬时转速和转矩随啮合点而变化；</a:t>
            </a:r>
          </a:p>
          <a:p>
            <a:pPr algn="just">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仅用于高速小转矩的场合，如工程机械、农业机械及对转矩均匀性要求不高的设备。</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pic>
        <p:nvPicPr>
          <p:cNvPr id="8196" name="Picture 4" descr="3-1a"/>
          <p:cNvPicPr>
            <a:picLocks noChangeAspect="1"/>
          </p:cNvPicPr>
          <p:nvPr/>
        </p:nvPicPr>
        <p:blipFill>
          <a:blip r:embed="rId4">
            <a:clrChange>
              <a:clrFrom>
                <a:srgbClr val="FFFFFF">
                  <a:alpha val="100000"/>
                </a:srgbClr>
              </a:clrFrom>
              <a:clrTo>
                <a:srgbClr val="FFFFFF">
                  <a:alpha val="100000"/>
                  <a:alpha val="0"/>
                </a:srgbClr>
              </a:clrTo>
            </a:clrChange>
          </a:blip>
          <a:srcRect l="3214" t="4805" r="3885"/>
          <a:stretch>
            <a:fillRect/>
          </a:stretch>
        </p:blipFill>
        <p:spPr>
          <a:xfrm>
            <a:off x="4417060" y="1308735"/>
            <a:ext cx="4654550" cy="3190240"/>
          </a:xfrm>
          <a:prstGeom prst="rect">
            <a:avLst/>
          </a:prstGeom>
          <a:noFill/>
          <a:ln w="9525">
            <a:noFill/>
          </a:ln>
        </p:spPr>
      </p:pic>
      <p:pic>
        <p:nvPicPr>
          <p:cNvPr id="3" name="图片 2" descr="页脚"/>
          <p:cNvPicPr>
            <a:picLocks noChangeAspect="1"/>
          </p:cNvPicPr>
          <p:nvPr/>
        </p:nvPicPr>
        <p:blipFill>
          <a:blip r:embed="rId5"/>
          <a:srcRect l="7567" r="2701"/>
          <a:stretch>
            <a:fillRect/>
          </a:stretch>
        </p:blipFill>
        <p:spPr>
          <a:xfrm>
            <a:off x="-13335" y="6089015"/>
            <a:ext cx="9171940"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32105" y="1494790"/>
            <a:ext cx="8469630" cy="459422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362585" y="723900"/>
            <a:ext cx="330644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二、齿轮马达</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86885" y="6604635"/>
            <a:ext cx="42354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2" name="文本框 1"/>
          <p:cNvSpPr txBox="1"/>
          <p:nvPr/>
        </p:nvSpPr>
        <p:spPr>
          <a:xfrm>
            <a:off x="443865" y="1730375"/>
            <a:ext cx="8193405" cy="4246245"/>
          </a:xfrm>
          <a:prstGeom prst="rect">
            <a:avLst/>
          </a:prstGeom>
          <a:noFill/>
        </p:spPr>
        <p:txBody>
          <a:bodyPr wrap="square" rtlCol="0">
            <a:spAutoFit/>
          </a:bodyPr>
          <a:lstStyle/>
          <a:p>
            <a:pPr algn="just">
              <a:lnSpc>
                <a:spcPct val="125000"/>
              </a:lnSpc>
            </a:pPr>
            <a:r>
              <a:rPr lang="en-US" altLang="zh-CN" sz="2400" b="1" dirty="0">
                <a:solidFill>
                  <a:srgbClr val="C00000"/>
                </a:solidFill>
              </a:rPr>
              <a:t>     </a:t>
            </a:r>
            <a:r>
              <a:rPr lang="zh-CN" altLang="en-US" sz="2400" b="1" dirty="0">
                <a:solidFill>
                  <a:srgbClr val="C00000"/>
                </a:solidFill>
              </a:rPr>
              <a:t>齿轮马达和齿轮泵的结构基本相同，但因功用不同，在结构上还是有差别：</a:t>
            </a:r>
            <a:endParaRPr lang="zh-CN" altLang="en-US" sz="2400" b="1" dirty="0"/>
          </a:p>
          <a:p>
            <a:pPr marL="342900" indent="-342900" algn="just">
              <a:lnSpc>
                <a:spcPct val="125000"/>
              </a:lnSpc>
              <a:buFont typeface="Arial" panose="020B0604020202020204" pitchFamily="34" charset="0"/>
              <a:buChar char="•"/>
            </a:pPr>
            <a:r>
              <a:rPr lang="zh-CN" altLang="en-US" sz="2400" b="1" dirty="0"/>
              <a:t>齿轮马达有正反转的要求，其结构对称；</a:t>
            </a:r>
          </a:p>
          <a:p>
            <a:pPr marL="342900" indent="-342900" algn="just">
              <a:lnSpc>
                <a:spcPct val="125000"/>
              </a:lnSpc>
              <a:buFont typeface="Arial" panose="020B0604020202020204" pitchFamily="34" charset="0"/>
              <a:buChar char="•"/>
            </a:pPr>
            <a:r>
              <a:rPr lang="zh-CN" altLang="en-US" sz="2400" b="1" dirty="0"/>
              <a:t>齿轮马达泄漏油需经单独的外泄口引出至油箱，而不能像泵那样引导吸油口；</a:t>
            </a:r>
          </a:p>
          <a:p>
            <a:pPr marL="342900" indent="-342900" algn="just">
              <a:lnSpc>
                <a:spcPct val="125000"/>
              </a:lnSpc>
              <a:buFont typeface="Arial" panose="020B0604020202020204" pitchFamily="34" charset="0"/>
              <a:buChar char="•"/>
            </a:pPr>
            <a:r>
              <a:rPr lang="zh-CN" altLang="en-US" sz="2400" b="1" dirty="0"/>
              <a:t>为减少输出转矩的脉动，齿轮马达的齿数一般比齿轮泵的齿数多；</a:t>
            </a:r>
          </a:p>
          <a:p>
            <a:pPr marL="342900" indent="-342900" algn="just">
              <a:lnSpc>
                <a:spcPct val="125000"/>
              </a:lnSpc>
              <a:buFont typeface="Arial" panose="020B0604020202020204" pitchFamily="34" charset="0"/>
              <a:buChar char="•"/>
            </a:pPr>
            <a:r>
              <a:rPr lang="zh-CN" altLang="en-US" sz="2400" b="1" dirty="0"/>
              <a:t>为减少起动摩擦转矩，齿轮马达必须采用滚动轴承。</a:t>
            </a:r>
          </a:p>
          <a:p>
            <a:pPr marL="342900" indent="-342900" algn="just">
              <a:lnSpc>
                <a:spcPct val="125000"/>
              </a:lnSpc>
              <a:buFont typeface="Arial" panose="020B0604020202020204" pitchFamily="34" charset="0"/>
              <a:buChar char="•"/>
            </a:pPr>
            <a:endParaRPr lang="zh-CN" altLang="en-US" sz="24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47320" y="1236980"/>
            <a:ext cx="8893810" cy="52089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147320" y="628650"/>
            <a:ext cx="330644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三、叶片马达</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147320" y="1236980"/>
            <a:ext cx="4453255" cy="321373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工作原理</a:t>
            </a:r>
          </a:p>
          <a:p>
            <a:pPr algn="just">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、结构特点</a:t>
            </a:r>
          </a:p>
          <a:p>
            <a:pPr algn="just">
              <a:lnSpc>
                <a:spcPct val="150000"/>
              </a:lnSpc>
              <a:spcBef>
                <a:spcPts val="0"/>
              </a:spcBef>
            </a:pPr>
            <a:r>
              <a:rPr lang="zh-CN" altLang="en-US" sz="2000" b="1" dirty="0">
                <a:latin typeface="Tahoma" panose="020B0604030504040204" pitchFamily="34" charset="0"/>
                <a:sym typeface="+mn-ea"/>
              </a:rPr>
              <a:t>进、出油口相等，有单独的泄油口；</a:t>
            </a:r>
          </a:p>
          <a:p>
            <a:pPr algn="just">
              <a:lnSpc>
                <a:spcPct val="150000"/>
              </a:lnSpc>
              <a:spcBef>
                <a:spcPts val="0"/>
              </a:spcBef>
            </a:pPr>
            <a:r>
              <a:rPr lang="zh-CN" altLang="en-US" sz="2000" b="1" dirty="0">
                <a:latin typeface="Tahoma" panose="020B0604030504040204" pitchFamily="34" charset="0"/>
                <a:sym typeface="+mn-ea"/>
              </a:rPr>
              <a:t>叶片径向放置，叶片底部设置有燕式弹簧；</a:t>
            </a:r>
          </a:p>
          <a:p>
            <a:pPr algn="just">
              <a:lnSpc>
                <a:spcPct val="150000"/>
              </a:lnSpc>
              <a:spcBef>
                <a:spcPts val="0"/>
              </a:spcBef>
            </a:pPr>
            <a:r>
              <a:rPr lang="zh-CN" altLang="en-US" sz="2000" b="1" dirty="0">
                <a:latin typeface="Tahoma" panose="020B0604030504040204" pitchFamily="34" charset="0"/>
                <a:sym typeface="+mn-ea"/>
              </a:rPr>
              <a:t>在高低压油腔通入叶片底部的通路上装有梭阀。</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286885" y="6604635"/>
            <a:ext cx="42354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109220" y="4454525"/>
            <a:ext cx="8779510" cy="199136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Bef>
                <a:spcPts val="0"/>
              </a:spcBef>
              <a:buClr>
                <a:schemeClr val="accent2"/>
              </a:buClr>
              <a:buSzPct val="150000"/>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、应用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p>
          <a:p>
            <a:pPr algn="just">
              <a:lnSpc>
                <a:spcPct val="150000"/>
              </a:lnSpc>
              <a:spcBef>
                <a:spcPts val="0"/>
              </a:spcBef>
              <a:buClrTx/>
              <a:buSzTx/>
            </a:pPr>
            <a:r>
              <a:rPr lang="zh-CN" altLang="en-US" sz="2000" b="1" dirty="0">
                <a:latin typeface="Tahoma" panose="020B0604030504040204" pitchFamily="34" charset="0"/>
                <a:sym typeface="+mn-ea"/>
              </a:rPr>
              <a:t>转动惯量小，反应灵敏，能适应较高频率的换向。</a:t>
            </a:r>
            <a:endParaRPr lang="zh-CN" altLang="en-US" sz="2000" b="1" dirty="0">
              <a:latin typeface="Tahoma" panose="020B0604030504040204" pitchFamily="34" charset="0"/>
            </a:endParaRPr>
          </a:p>
          <a:p>
            <a:pPr algn="just">
              <a:lnSpc>
                <a:spcPct val="150000"/>
              </a:lnSpc>
              <a:spcBef>
                <a:spcPts val="0"/>
              </a:spcBef>
              <a:buClrTx/>
              <a:buSzTx/>
            </a:pPr>
            <a:r>
              <a:rPr lang="zh-CN" altLang="en-US" sz="2000" b="1" dirty="0">
                <a:latin typeface="Tahoma" panose="020B0604030504040204" pitchFamily="34" charset="0"/>
                <a:sym typeface="+mn-ea"/>
              </a:rPr>
              <a:t>泄漏大，低速时不够稳定。</a:t>
            </a:r>
            <a:endParaRPr lang="zh-CN" altLang="en-US" sz="2000" b="1" dirty="0">
              <a:latin typeface="Tahoma" panose="020B0604030504040204" pitchFamily="34" charset="0"/>
            </a:endParaRPr>
          </a:p>
          <a:p>
            <a:pPr algn="just">
              <a:lnSpc>
                <a:spcPct val="150000"/>
              </a:lnSpc>
              <a:spcBef>
                <a:spcPts val="0"/>
              </a:spcBef>
              <a:buClrTx/>
              <a:buSzTx/>
            </a:pPr>
            <a:r>
              <a:rPr lang="zh-CN" altLang="en-US" sz="2000" b="1" dirty="0">
                <a:latin typeface="Tahoma" panose="020B0604030504040204" pitchFamily="34" charset="0"/>
                <a:sym typeface="+mn-ea"/>
              </a:rPr>
              <a:t>适用于转矩小、转速高、机械性能要求不严的场合。</a:t>
            </a:r>
            <a:endParaRPr lang="zh-CN" altLang="en-US" sz="2000" b="1" dirty="0">
              <a:latin typeface="Tahoma" panose="020B0604030504040204" pitchFamily="34" charset="0"/>
            </a:endParaRPr>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9222" name="Picture 6" descr="叶片马达"/>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726623" y="1451928"/>
            <a:ext cx="4321175" cy="28495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blinds(horizontal)">
                                      <p:cBhvr>
                                        <p:cTn id="7"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362585" y="1579880"/>
            <a:ext cx="8439150" cy="436054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636270" y="822960"/>
            <a:ext cx="330644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三、叶片马达</a:t>
            </a:r>
            <a:endParaRPr lang="zh-CN" altLang="en-US" sz="3600" b="1" dirty="0">
              <a:solidFill>
                <a:srgbClr val="111E2C"/>
              </a:solidFill>
              <a:latin typeface="Hiragino Sans GB W6" panose="020B0300000000000000" charset="-122"/>
              <a:ea typeface="Hiragino Sans GB W6" panose="020B0300000000000000" charset="-122"/>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286885" y="6604635"/>
            <a:ext cx="42354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2" name="文本框 1"/>
          <p:cNvSpPr txBox="1"/>
          <p:nvPr/>
        </p:nvSpPr>
        <p:spPr>
          <a:xfrm>
            <a:off x="636905" y="1991995"/>
            <a:ext cx="7760970" cy="3322955"/>
          </a:xfrm>
          <a:prstGeom prst="rect">
            <a:avLst/>
          </a:prstGeom>
          <a:noFill/>
        </p:spPr>
        <p:txBody>
          <a:bodyPr wrap="square" rtlCol="0">
            <a:spAutoFit/>
          </a:bodyPr>
          <a:lstStyle/>
          <a:p>
            <a:pPr algn="just">
              <a:lnSpc>
                <a:spcPct val="125000"/>
              </a:lnSpc>
            </a:pPr>
            <a:r>
              <a:rPr lang="en-US" altLang="zh-CN" sz="2400" b="1"/>
              <a:t>   </a:t>
            </a:r>
            <a:r>
              <a:rPr lang="en-US" altLang="zh-CN" sz="2400" b="1">
                <a:solidFill>
                  <a:srgbClr val="C00000"/>
                </a:solidFill>
              </a:rPr>
              <a:t> </a:t>
            </a:r>
            <a:r>
              <a:rPr lang="zh-CN" altLang="en-US" sz="2400" b="1">
                <a:solidFill>
                  <a:srgbClr val="C00000"/>
                </a:solidFill>
              </a:rPr>
              <a:t>与双作用叶片泵相比，具有如下特点：</a:t>
            </a:r>
          </a:p>
          <a:p>
            <a:pPr marL="342900" indent="-342900" algn="just">
              <a:lnSpc>
                <a:spcPct val="125000"/>
              </a:lnSpc>
              <a:buFont typeface="Arial" panose="020B0604020202020204" pitchFamily="34" charset="0"/>
              <a:buChar char="•"/>
            </a:pPr>
            <a:r>
              <a:rPr lang="zh-CN" altLang="en-US" sz="2400" b="1"/>
              <a:t>叶片底部装有燕式弹簧，以保证马达在起动时，叶片能紧贴定子内表面，形成密闭容积；</a:t>
            </a:r>
          </a:p>
          <a:p>
            <a:pPr marL="342900" indent="-342900" algn="just">
              <a:lnSpc>
                <a:spcPct val="125000"/>
              </a:lnSpc>
              <a:buFont typeface="Arial" panose="020B0604020202020204" pitchFamily="34" charset="0"/>
              <a:buChar char="•"/>
            </a:pPr>
            <a:r>
              <a:rPr lang="zh-CN" altLang="en-US" sz="2400" b="1"/>
              <a:t>马达的壳体内装有两个单项阀，不论马达正转或反转，它都能保证叶片底部始终通入高压油，从而使叶片与定子紧密接触，保证密封；</a:t>
            </a:r>
          </a:p>
          <a:p>
            <a:pPr marL="342900" indent="-342900" algn="just">
              <a:lnSpc>
                <a:spcPct val="125000"/>
              </a:lnSpc>
              <a:buFont typeface="Arial" panose="020B0604020202020204" pitchFamily="34" charset="0"/>
              <a:buChar char="•"/>
            </a:pPr>
            <a:r>
              <a:rPr lang="zh-CN" altLang="en-US" sz="2400" b="1"/>
              <a:t>因液压马达要作双向旋转，叶片槽呈径向布置。</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47320" y="1236980"/>
            <a:ext cx="8893810" cy="520890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147320" y="628650"/>
            <a:ext cx="445389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四、轴向柱塞马达</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147320" y="1236980"/>
            <a:ext cx="8893810" cy="379222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工作原理</a:t>
            </a:r>
          </a:p>
          <a:p>
            <a:pPr algn="just">
              <a:lnSpc>
                <a:spcPct val="150000"/>
              </a:lnSpc>
              <a:spcBef>
                <a:spcPts val="0"/>
              </a:spcBef>
              <a:buFont typeface="Wingdings" panose="05000000000000000000" pitchFamily="2" charset="2"/>
              <a:buNone/>
            </a:pPr>
            <a:endParaRPr 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spcBef>
                <a:spcPts val="0"/>
              </a:spcBef>
              <a:buFont typeface="Wingdings" panose="05000000000000000000" pitchFamily="2" charset="2"/>
              <a:buNone/>
            </a:pPr>
            <a:endParaRPr 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spcBef>
                <a:spcPts val="0"/>
              </a:spcBef>
              <a:buFont typeface="Wingdings" panose="05000000000000000000" pitchFamily="2" charset="2"/>
              <a:buNone/>
            </a:pPr>
            <a:endParaRPr 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spcBef>
                <a:spcPts val="0"/>
              </a:spcBef>
              <a:buFont typeface="Wingdings" panose="05000000000000000000" pitchFamily="2" charset="2"/>
              <a:buNone/>
            </a:pPr>
            <a:endParaRPr 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、结构特点</a:t>
            </a:r>
          </a:p>
          <a:p>
            <a:pPr algn="just">
              <a:lnSpc>
                <a:spcPct val="150000"/>
              </a:lnSpc>
              <a:spcBef>
                <a:spcPts val="0"/>
              </a:spcBef>
            </a:pPr>
            <a:r>
              <a:rPr lang="zh-CN" altLang="en-US" sz="2000" b="1" dirty="0">
                <a:latin typeface="Tahoma" panose="020B0604030504040204" pitchFamily="34" charset="0"/>
                <a:sym typeface="+mn-ea"/>
              </a:rPr>
              <a:t>轴向柱塞泵和轴向柱塞马达是互逆的。</a:t>
            </a:r>
          </a:p>
          <a:p>
            <a:pPr algn="just">
              <a:lnSpc>
                <a:spcPct val="150000"/>
              </a:lnSpc>
              <a:spcBef>
                <a:spcPts val="0"/>
              </a:spcBef>
            </a:pPr>
            <a:r>
              <a:rPr lang="zh-CN" altLang="en-US" sz="2000" b="1" dirty="0">
                <a:latin typeface="Tahoma" panose="020B0604030504040204" pitchFamily="34" charset="0"/>
                <a:sym typeface="+mn-ea"/>
              </a:rPr>
              <a:t>配流盘为对称结构。</a:t>
            </a:r>
          </a:p>
        </p:txBody>
      </p:sp>
      <p:sp>
        <p:nvSpPr>
          <p:cNvPr id="11" name="灯片编号占位符 3"/>
          <p:cNvSpPr txBox="1">
            <a:spLocks noGrp="1"/>
          </p:cNvSpPr>
          <p:nvPr/>
        </p:nvSpPr>
        <p:spPr>
          <a:xfrm>
            <a:off x="4286885" y="6604635"/>
            <a:ext cx="42354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17</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Rectangle 3"/>
          <p:cNvSpPr>
            <a:spLocks noGrp="1"/>
          </p:cNvSpPr>
          <p:nvPr/>
        </p:nvSpPr>
        <p:spPr>
          <a:xfrm>
            <a:off x="147320" y="4919345"/>
            <a:ext cx="8741410" cy="152654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Bef>
                <a:spcPts val="0"/>
              </a:spcBef>
              <a:buClr>
                <a:schemeClr val="accent2"/>
              </a:buClr>
              <a:buSzPct val="150000"/>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、应用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p>
          <a:p>
            <a:pPr algn="just">
              <a:lnSpc>
                <a:spcPct val="150000"/>
              </a:lnSpc>
              <a:spcBef>
                <a:spcPts val="0"/>
              </a:spcBef>
              <a:buClrTx/>
              <a:buSzTx/>
            </a:pPr>
            <a:r>
              <a:rPr lang="zh-CN" altLang="en-US" sz="2000" b="1" dirty="0">
                <a:latin typeface="Tahoma" panose="020B0604030504040204" pitchFamily="34" charset="0"/>
                <a:sym typeface="+mn-ea"/>
              </a:rPr>
              <a:t>作变量马达。改变斜盘倾角，不仅影响马达的转矩，而且影响它的转速和转向。斜盘倾角越大，产生的转矩越大，转速越低。</a:t>
            </a:r>
          </a:p>
        </p:txBody>
      </p:sp>
      <p:pic>
        <p:nvPicPr>
          <p:cNvPr id="3" name="图片 2"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10245" name="Picture 5" descr="轴向柱塞马达"/>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205990" y="1310005"/>
            <a:ext cx="6526530" cy="27438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barn(outHorizontal)">
                                      <p:cBhvr>
                                        <p:cTn id="7"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895350" y="1725930"/>
            <a:ext cx="7652385" cy="4388485"/>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18</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grpSp>
        <p:nvGrpSpPr>
          <p:cNvPr id="7" name="组合 6"/>
          <p:cNvGrpSpPr/>
          <p:nvPr/>
        </p:nvGrpSpPr>
        <p:grpSpPr>
          <a:xfrm>
            <a:off x="1336040" y="831850"/>
            <a:ext cx="6605905" cy="730885"/>
            <a:chOff x="1571" y="897"/>
            <a:chExt cx="11066" cy="1151"/>
          </a:xfrm>
        </p:grpSpPr>
        <p:sp>
          <p:nvSpPr>
            <p:cNvPr id="41988"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sz="6600"/>
            </a:p>
          </p:txBody>
        </p:sp>
        <p:sp>
          <p:nvSpPr>
            <p:cNvPr id="41989"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sz="6600"/>
            </a:p>
          </p:txBody>
        </p:sp>
        <p:sp>
          <p:nvSpPr>
            <p:cNvPr id="5" name="文本框 4"/>
            <p:cNvSpPr txBox="1"/>
            <p:nvPr/>
          </p:nvSpPr>
          <p:spPr>
            <a:xfrm>
              <a:off x="1571" y="897"/>
              <a:ext cx="10688"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液压马达的选择原则</a:t>
              </a:r>
            </a:p>
          </p:txBody>
        </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文本框 5"/>
          <p:cNvSpPr txBox="1"/>
          <p:nvPr/>
        </p:nvSpPr>
        <p:spPr>
          <a:xfrm>
            <a:off x="1281430" y="2012315"/>
            <a:ext cx="6964045" cy="3415030"/>
          </a:xfrm>
          <a:prstGeom prst="rect">
            <a:avLst/>
          </a:prstGeom>
          <a:noFill/>
        </p:spPr>
        <p:txBody>
          <a:bodyPr wrap="square" rtlCol="0">
            <a:spAutoFit/>
          </a:bodyPr>
          <a:lstStyle/>
          <a:p>
            <a:pPr algn="just">
              <a:lnSpc>
                <a:spcPct val="150000"/>
              </a:lnSpc>
            </a:pPr>
            <a:r>
              <a:rPr lang="en-US" altLang="zh-CN" sz="2400" b="1">
                <a:solidFill>
                  <a:srgbClr val="C00000"/>
                </a:solidFill>
              </a:rPr>
              <a:t>    </a:t>
            </a:r>
            <a:r>
              <a:rPr lang="zh-CN" altLang="en-US" sz="2400" b="1">
                <a:solidFill>
                  <a:srgbClr val="C00000"/>
                </a:solidFill>
              </a:rPr>
              <a:t>与选择液压泵的原则基本相同：</a:t>
            </a:r>
          </a:p>
          <a:p>
            <a:pPr marL="342900" indent="-342900" algn="just">
              <a:lnSpc>
                <a:spcPct val="150000"/>
              </a:lnSpc>
              <a:buFont typeface="Arial" panose="020B0604020202020204" pitchFamily="34" charset="0"/>
              <a:buChar char="•"/>
            </a:pPr>
            <a:r>
              <a:rPr lang="zh-CN" altLang="en-US" sz="2400" b="1"/>
              <a:t>首先要确定其类型，然后按系统所要求的压力、负载、转速的大小确定其规格型号。</a:t>
            </a:r>
          </a:p>
          <a:p>
            <a:pPr marL="342900" indent="-342900" algn="just">
              <a:lnSpc>
                <a:spcPct val="150000"/>
              </a:lnSpc>
              <a:buFont typeface="Arial" panose="020B0604020202020204" pitchFamily="34" charset="0"/>
              <a:buChar char="•"/>
            </a:pPr>
            <a:r>
              <a:rPr lang="zh-CN" altLang="en-US" sz="2400" b="1"/>
              <a:t>一般来说，当负载扭矩小时，可选用齿轮式、叶片式和轴向柱塞式液压马达，如负载扭矩大且转速较低时，宜选用低速大扭矩液压马达。</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77800" y="1275715"/>
            <a:ext cx="8834120" cy="519430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19</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grpSp>
        <p:nvGrpSpPr>
          <p:cNvPr id="7" name="组合 6"/>
          <p:cNvGrpSpPr/>
          <p:nvPr/>
        </p:nvGrpSpPr>
        <p:grpSpPr>
          <a:xfrm>
            <a:off x="636270" y="544830"/>
            <a:ext cx="8039100" cy="730885"/>
            <a:chOff x="1989" y="897"/>
            <a:chExt cx="10648" cy="1151"/>
          </a:xfrm>
        </p:grpSpPr>
        <p:sp>
          <p:nvSpPr>
            <p:cNvPr id="41988"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sz="6600"/>
            </a:p>
          </p:txBody>
        </p:sp>
        <p:sp>
          <p:nvSpPr>
            <p:cNvPr id="41989"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sz="6600"/>
            </a:p>
          </p:txBody>
        </p:sp>
        <p:sp>
          <p:nvSpPr>
            <p:cNvPr id="5" name="文本框 4"/>
            <p:cNvSpPr txBox="1"/>
            <p:nvPr/>
          </p:nvSpPr>
          <p:spPr>
            <a:xfrm>
              <a:off x="2272" y="897"/>
              <a:ext cx="9503"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低速液压马达的主要性能参数</a:t>
              </a:r>
            </a:p>
          </p:txBody>
        </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7651" name="Picture 2"/>
          <p:cNvPicPr>
            <a:picLocks noGrp="1" noChangeAspect="1"/>
          </p:cNvPicPr>
          <p:nvPr>
            <p:ph idx="1"/>
          </p:nvPr>
        </p:nvPicPr>
        <p:blipFill>
          <a:blip r:embed="rId5">
            <a:clrChange>
              <a:clrFrom>
                <a:srgbClr val="FFFFFF">
                  <a:alpha val="100000"/>
                </a:srgbClr>
              </a:clrFrom>
              <a:clrTo>
                <a:srgbClr val="FFFFFF">
                  <a:alpha val="100000"/>
                  <a:alpha val="0"/>
                </a:srgbClr>
              </a:clrTo>
            </a:clrChange>
          </a:blip>
          <a:srcRect t="16537"/>
          <a:stretch>
            <a:fillRect/>
          </a:stretch>
        </p:blipFill>
        <p:spPr>
          <a:xfrm>
            <a:off x="177800" y="1276350"/>
            <a:ext cx="8965565" cy="5193030"/>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25000"/>
          </a:blip>
          <a:stretch>
            <a:fillRect/>
          </a:stretch>
        </a:blipFill>
        <a:effectLst/>
      </p:bgPr>
    </p:bg>
    <p:spTree>
      <p:nvGrpSpPr>
        <p:cNvPr id="1" name=""/>
        <p:cNvGrpSpPr/>
        <p:nvPr/>
      </p:nvGrpSpPr>
      <p:grpSpPr>
        <a:xfrm>
          <a:off x="0" y="0"/>
          <a:ext cx="0" cy="0"/>
          <a:chOff x="0" y="0"/>
          <a:chExt cx="0" cy="0"/>
        </a:xfrm>
      </p:grpSpPr>
      <p:sp>
        <p:nvSpPr>
          <p:cNvPr id="7171" name="灯片编号占位符 3"/>
          <p:cNvSpPr txBox="1">
            <a:spLocks noGrp="1"/>
          </p:cNvSpPr>
          <p:nvPr/>
        </p:nvSpPr>
        <p:spPr>
          <a:xfrm>
            <a:off x="4433570" y="6568440"/>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a:t>
            </a:fld>
            <a:endParaRPr lang="en-US" altLang="zh-CN" sz="1400" dirty="0">
              <a:solidFill>
                <a:srgbClr val="253947"/>
              </a:solidFill>
            </a:endParaRPr>
          </a:p>
        </p:txBody>
      </p:sp>
      <p:sp>
        <p:nvSpPr>
          <p:cNvPr id="9" name="椭圆 8"/>
          <p:cNvSpPr/>
          <p:nvPr/>
        </p:nvSpPr>
        <p:spPr>
          <a:xfrm>
            <a:off x="7032625" y="429958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椭圆 7"/>
          <p:cNvSpPr/>
          <p:nvPr/>
        </p:nvSpPr>
        <p:spPr>
          <a:xfrm>
            <a:off x="4880610"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椭圆 6"/>
          <p:cNvSpPr/>
          <p:nvPr/>
        </p:nvSpPr>
        <p:spPr>
          <a:xfrm>
            <a:off x="2710180"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539115"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5074920"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t>z</a:t>
            </a:r>
          </a:p>
        </p:txBody>
      </p:sp>
      <p:pic>
        <p:nvPicPr>
          <p:cNvPr id="19" name="图片 18" descr="03"/>
          <p:cNvPicPr>
            <a:picLocks noChangeAspect="1"/>
          </p:cNvPicPr>
          <p:nvPr/>
        </p:nvPicPr>
        <p:blipFill>
          <a:blip r:embed="rId3" cstate="print"/>
          <a:srcRect l="20678" t="12068" r="20014" b="12500"/>
          <a:stretch>
            <a:fillRect/>
          </a:stretch>
        </p:blipFill>
        <p:spPr>
          <a:xfrm>
            <a:off x="4997450" y="4556760"/>
            <a:ext cx="1350010" cy="1074420"/>
          </a:xfrm>
          <a:prstGeom prst="rect">
            <a:avLst/>
          </a:prstGeom>
        </p:spPr>
      </p:pic>
      <p:sp>
        <p:nvSpPr>
          <p:cNvPr id="36" name="圆角矩形 35"/>
          <p:cNvSpPr/>
          <p:nvPr/>
        </p:nvSpPr>
        <p:spPr>
          <a:xfrm>
            <a:off x="1125220" y="2440940"/>
            <a:ext cx="412115" cy="76200"/>
          </a:xfrm>
          <a:prstGeom prst="roundRect">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椭圆 9"/>
          <p:cNvSpPr/>
          <p:nvPr/>
        </p:nvSpPr>
        <p:spPr>
          <a:xfrm>
            <a:off x="2904490"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 name="椭圆 10"/>
          <p:cNvSpPr/>
          <p:nvPr/>
        </p:nvSpPr>
        <p:spPr>
          <a:xfrm>
            <a:off x="733425" y="448246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 name="椭圆 11"/>
          <p:cNvSpPr/>
          <p:nvPr/>
        </p:nvSpPr>
        <p:spPr>
          <a:xfrm>
            <a:off x="7226935" y="4484370"/>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5" name="图片 14" descr="02"/>
          <p:cNvPicPr>
            <a:picLocks noChangeAspect="1"/>
          </p:cNvPicPr>
          <p:nvPr/>
        </p:nvPicPr>
        <p:blipFill>
          <a:blip r:embed="rId4" cstate="print"/>
          <a:srcRect l="19601" t="12186" r="19824" b="12688"/>
          <a:stretch>
            <a:fillRect/>
          </a:stretch>
        </p:blipFill>
        <p:spPr>
          <a:xfrm>
            <a:off x="2710180" y="4554220"/>
            <a:ext cx="1386205" cy="1075055"/>
          </a:xfrm>
          <a:prstGeom prst="rect">
            <a:avLst/>
          </a:prstGeom>
        </p:spPr>
      </p:pic>
      <p:pic>
        <p:nvPicPr>
          <p:cNvPr id="20" name="图片 19" descr="04"/>
          <p:cNvPicPr>
            <a:picLocks noChangeAspect="1"/>
          </p:cNvPicPr>
          <p:nvPr/>
        </p:nvPicPr>
        <p:blipFill>
          <a:blip r:embed="rId5" cstate="print"/>
          <a:srcRect l="25192" t="21736" r="24857" b="21408"/>
          <a:stretch>
            <a:fillRect/>
          </a:stretch>
        </p:blipFill>
        <p:spPr>
          <a:xfrm>
            <a:off x="7104380" y="4606290"/>
            <a:ext cx="1440180" cy="1024890"/>
          </a:xfrm>
          <a:prstGeom prst="rect">
            <a:avLst/>
          </a:prstGeom>
        </p:spPr>
      </p:pic>
      <p:pic>
        <p:nvPicPr>
          <p:cNvPr id="14" name="图片 13" descr="01"/>
          <p:cNvPicPr>
            <a:picLocks noChangeAspect="1"/>
          </p:cNvPicPr>
          <p:nvPr/>
        </p:nvPicPr>
        <p:blipFill>
          <a:blip r:embed="rId6" cstate="print"/>
          <a:srcRect l="19934" t="10625" r="21295" b="13087"/>
          <a:stretch>
            <a:fillRect/>
          </a:stretch>
        </p:blipFill>
        <p:spPr>
          <a:xfrm rot="1200000">
            <a:off x="621030" y="4524375"/>
            <a:ext cx="1419860" cy="1152525"/>
          </a:xfrm>
          <a:prstGeom prst="rect">
            <a:avLst/>
          </a:prstGeom>
        </p:spPr>
      </p:pic>
      <p:pic>
        <p:nvPicPr>
          <p:cNvPr id="23" name="图片 22" descr="页脚"/>
          <p:cNvPicPr>
            <a:picLocks noChangeAspect="1"/>
          </p:cNvPicPr>
          <p:nvPr/>
        </p:nvPicPr>
        <p:blipFill>
          <a:blip r:embed="rId7"/>
          <a:srcRect l="7567" r="2701"/>
          <a:stretch>
            <a:fillRect/>
          </a:stretch>
        </p:blipFill>
        <p:spPr>
          <a:xfrm>
            <a:off x="-13335" y="6089015"/>
            <a:ext cx="9171940" cy="976630"/>
          </a:xfrm>
          <a:prstGeom prst="rect">
            <a:avLst/>
          </a:prstGeom>
        </p:spPr>
      </p:pic>
      <p:pic>
        <p:nvPicPr>
          <p:cNvPr id="29" name="图片 28" descr="校徽02"/>
          <p:cNvPicPr>
            <a:picLocks noChangeAspect="1"/>
          </p:cNvPicPr>
          <p:nvPr/>
        </p:nvPicPr>
        <p:blipFill>
          <a:blip r:embed="rId8" cstate="print"/>
          <a:stretch>
            <a:fillRect/>
          </a:stretch>
        </p:blipFill>
        <p:spPr>
          <a:xfrm>
            <a:off x="332105" y="70485"/>
            <a:ext cx="304165" cy="304165"/>
          </a:xfrm>
          <a:prstGeom prst="rect">
            <a:avLst/>
          </a:prstGeom>
        </p:spPr>
      </p:pic>
      <p:sp>
        <p:nvSpPr>
          <p:cNvPr id="30" name="文本框 29"/>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266" name="内容占位符 1"/>
          <p:cNvSpPr>
            <a:spLocks noGrp="1"/>
          </p:cNvSpPr>
          <p:nvPr>
            <p:ph idx="1"/>
          </p:nvPr>
        </p:nvSpPr>
        <p:spPr>
          <a:xfrm>
            <a:off x="456248" y="1721168"/>
            <a:ext cx="8229600" cy="1516063"/>
          </a:xfrm>
        </p:spPr>
        <p:txBody>
          <a:bodyPr vert="horz" wrap="square" lIns="91440" tIns="45720" rIns="91440" bIns="45720" numCol="1" rtlCol="0" anchor="t" anchorCtr="0" compatLnSpc="1">
            <a:normAutofit fontScale="97500" lnSpcReduction="10000"/>
          </a:body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9600" b="1" i="0" u="none" strike="noStrike" kern="1200" cap="none" spc="0" normalizeH="0" baseline="0" noProof="0">
                <a:ln>
                  <a:noFill/>
                </a:ln>
                <a:solidFill>
                  <a:schemeClr val="tx1">
                    <a:lumMod val="50000"/>
                    <a:lumOff val="50000"/>
                  </a:schemeClr>
                </a:solidFill>
                <a:effectLst/>
                <a:uLnTx/>
                <a:uFillTx/>
                <a:latin typeface="Hiragino Sans GB W6" panose="020B0300000000000000" charset="-122"/>
                <a:ea typeface="Hiragino Sans GB W6" panose="020B0300000000000000" charset="-122"/>
                <a:cs typeface="+mn-cs"/>
              </a:rPr>
              <a:t>液压马达</a:t>
            </a:r>
          </a:p>
        </p:txBody>
      </p:sp>
      <p:sp>
        <p:nvSpPr>
          <p:cNvPr id="35" name="文本框 34"/>
          <p:cNvSpPr txBox="1"/>
          <p:nvPr/>
        </p:nvSpPr>
        <p:spPr>
          <a:xfrm>
            <a:off x="668655" y="3164840"/>
            <a:ext cx="7807960" cy="460375"/>
          </a:xfrm>
          <a:prstGeom prst="rect">
            <a:avLst/>
          </a:prstGeom>
          <a:noFill/>
        </p:spPr>
        <p:txBody>
          <a:bodyPr wrap="square" rtlCol="0" anchor="t">
            <a:spAutoFit/>
          </a:bodyPr>
          <a:lstStyle/>
          <a:p>
            <a:pPr algn="ctr"/>
            <a:r>
              <a:rPr lang="en-US" sz="2400">
                <a:solidFill>
                  <a:schemeClr val="tx1">
                    <a:lumMod val="50000"/>
                    <a:lumOff val="50000"/>
                  </a:schemeClr>
                </a:solidFill>
                <a:latin typeface="+mn-lt"/>
                <a:cs typeface="+mn-lt"/>
              </a:rPr>
              <a:t>The </a:t>
            </a:r>
            <a:r>
              <a:rPr sz="2400">
                <a:solidFill>
                  <a:schemeClr val="tx1">
                    <a:lumMod val="50000"/>
                    <a:lumOff val="50000"/>
                  </a:schemeClr>
                </a:solidFill>
                <a:latin typeface="+mn-lt"/>
                <a:cs typeface="+mn-lt"/>
              </a:rPr>
              <a:t>Hydraulic </a:t>
            </a:r>
            <a:r>
              <a:rPr lang="en-US" sz="2400">
                <a:solidFill>
                  <a:schemeClr val="tx1">
                    <a:lumMod val="50000"/>
                    <a:lumOff val="50000"/>
                  </a:schemeClr>
                </a:solidFill>
                <a:latin typeface="+mn-lt"/>
                <a:cs typeface="+mn-lt"/>
              </a:rPr>
              <a:t>M</a:t>
            </a:r>
            <a:r>
              <a:rPr sz="2400">
                <a:solidFill>
                  <a:schemeClr val="tx1">
                    <a:lumMod val="50000"/>
                    <a:lumOff val="50000"/>
                  </a:schemeClr>
                </a:solidFill>
                <a:latin typeface="+mn-lt"/>
                <a:cs typeface="+mn-lt"/>
              </a:rPr>
              <a:t>otor</a:t>
            </a:r>
          </a:p>
        </p:txBody>
      </p:sp>
      <p:sp>
        <p:nvSpPr>
          <p:cNvPr id="37" name="圆角矩形 36"/>
          <p:cNvSpPr/>
          <p:nvPr/>
        </p:nvSpPr>
        <p:spPr>
          <a:xfrm>
            <a:off x="7515860" y="2441575"/>
            <a:ext cx="412115" cy="76200"/>
          </a:xfrm>
          <a:prstGeom prst="roundRect">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77800" y="1275715"/>
            <a:ext cx="8834120" cy="519430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20</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grpSp>
        <p:nvGrpSpPr>
          <p:cNvPr id="7" name="组合 6"/>
          <p:cNvGrpSpPr/>
          <p:nvPr/>
        </p:nvGrpSpPr>
        <p:grpSpPr>
          <a:xfrm>
            <a:off x="636270" y="544830"/>
            <a:ext cx="8039100" cy="730885"/>
            <a:chOff x="1989" y="897"/>
            <a:chExt cx="10648" cy="1151"/>
          </a:xfrm>
        </p:grpSpPr>
        <p:sp>
          <p:nvSpPr>
            <p:cNvPr id="41988"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sz="6600"/>
            </a:p>
          </p:txBody>
        </p:sp>
        <p:sp>
          <p:nvSpPr>
            <p:cNvPr id="41989"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sz="6600"/>
            </a:p>
          </p:txBody>
        </p:sp>
        <p:sp>
          <p:nvSpPr>
            <p:cNvPr id="5" name="文本框 4"/>
            <p:cNvSpPr txBox="1"/>
            <p:nvPr/>
          </p:nvSpPr>
          <p:spPr>
            <a:xfrm>
              <a:off x="2272" y="897"/>
              <a:ext cx="9503" cy="1016"/>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常用液压马达的应用范围及选用</a:t>
              </a:r>
            </a:p>
          </p:txBody>
        </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8675" name="Picture 2"/>
          <p:cNvPicPr>
            <a:picLocks noGrp="1" noChangeAspect="1"/>
          </p:cNvPicPr>
          <p:nvPr>
            <p:ph idx="1"/>
          </p:nvPr>
        </p:nvPicPr>
        <p:blipFill>
          <a:blip r:embed="rId5">
            <a:clrChange>
              <a:clrFrom>
                <a:srgbClr val="FFFFFF">
                  <a:alpha val="100000"/>
                </a:srgbClr>
              </a:clrFrom>
              <a:clrTo>
                <a:srgbClr val="FFFFFF">
                  <a:alpha val="100000"/>
                  <a:alpha val="0"/>
                </a:srgbClr>
              </a:clrTo>
            </a:clrChange>
          </a:blip>
          <a:srcRect t="10353"/>
          <a:stretch>
            <a:fillRect/>
          </a:stretch>
        </p:blipFill>
        <p:spPr>
          <a:xfrm>
            <a:off x="331470" y="1347470"/>
            <a:ext cx="8567420" cy="5337175"/>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21" name="圆角矩形 3"/>
          <p:cNvSpPr/>
          <p:nvPr/>
        </p:nvSpPr>
        <p:spPr>
          <a:xfrm>
            <a:off x="136207" y="5026263"/>
            <a:ext cx="8873490" cy="1248529"/>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21</a:t>
            </a:fld>
            <a:endParaRPr lang="en-US" altLang="zh-CN" sz="1400" dirty="0">
              <a:solidFill>
                <a:srgbClr val="253947"/>
              </a:solidFill>
            </a:endParaRPr>
          </a:p>
        </p:txBody>
      </p:sp>
      <p:pic>
        <p:nvPicPr>
          <p:cNvPr id="4" name="图片 3" descr="页脚"/>
          <p:cNvPicPr>
            <a:picLocks noChangeAspect="1"/>
          </p:cNvPicPr>
          <p:nvPr/>
        </p:nvPicPr>
        <p:blipFill>
          <a:blip r:embed="rId4"/>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5"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9" name="图片 8"/>
          <p:cNvPicPr>
            <a:picLocks noChangeAspect="1"/>
          </p:cNvPicPr>
          <p:nvPr/>
        </p:nvPicPr>
        <p:blipFill>
          <a:blip r:embed="rId6"/>
          <a:stretch>
            <a:fillRect/>
          </a:stretch>
        </p:blipFill>
        <p:spPr>
          <a:xfrm>
            <a:off x="35912" y="835580"/>
            <a:ext cx="4976291" cy="2949196"/>
          </a:xfrm>
          <a:prstGeom prst="rect">
            <a:avLst/>
          </a:prstGeom>
        </p:spPr>
      </p:pic>
      <p:pic>
        <p:nvPicPr>
          <p:cNvPr id="10" name="图片 9"/>
          <p:cNvPicPr>
            <a:picLocks noChangeAspect="1"/>
          </p:cNvPicPr>
          <p:nvPr/>
        </p:nvPicPr>
        <p:blipFill>
          <a:blip r:embed="rId7"/>
          <a:stretch>
            <a:fillRect/>
          </a:stretch>
        </p:blipFill>
        <p:spPr>
          <a:xfrm>
            <a:off x="5151602" y="944949"/>
            <a:ext cx="3822887" cy="2842054"/>
          </a:xfrm>
          <a:prstGeom prst="rect">
            <a:avLst/>
          </a:prstGeom>
        </p:spPr>
      </p:pic>
      <p:sp>
        <p:nvSpPr>
          <p:cNvPr id="19" name="文本框 18"/>
          <p:cNvSpPr txBox="1"/>
          <p:nvPr/>
        </p:nvSpPr>
        <p:spPr>
          <a:xfrm>
            <a:off x="5010536" y="4078614"/>
            <a:ext cx="3861251" cy="144655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盾构机作业现场</a:t>
            </a:r>
            <a:r>
              <a:rPr lang="zh-CN" altLang="en-US" sz="3200" b="1" dirty="0">
                <a:latin typeface="宋体" panose="02010600030101010101" pitchFamily="2" charset="-122"/>
                <a:cs typeface="宋体" panose="02010600030101010101" pitchFamily="2" charset="-122"/>
              </a:rPr>
              <a:t> </a:t>
            </a:r>
          </a:p>
          <a:p>
            <a:pPr eaLnBrk="1" hangingPunct="1">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
        <p:nvSpPr>
          <p:cNvPr id="20" name="文本框 19"/>
          <p:cNvSpPr txBox="1"/>
          <p:nvPr/>
        </p:nvSpPr>
        <p:spPr>
          <a:xfrm>
            <a:off x="642746" y="4076387"/>
            <a:ext cx="3861251" cy="144655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盾构机</a:t>
            </a:r>
            <a:endParaRPr lang="zh-CN" altLang="en-US" sz="32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
        <p:nvSpPr>
          <p:cNvPr id="11" name="矩形 10"/>
          <p:cNvSpPr/>
          <p:nvPr/>
        </p:nvSpPr>
        <p:spPr>
          <a:xfrm>
            <a:off x="487993" y="5235590"/>
            <a:ext cx="8169918" cy="954107"/>
          </a:xfrm>
          <a:prstGeom prst="rect">
            <a:avLst/>
          </a:prstGeom>
        </p:spPr>
        <p:txBody>
          <a:bodyPr wrap="square">
            <a:spAutoFit/>
          </a:bodyPr>
          <a:lstStyle/>
          <a:p>
            <a:r>
              <a:rPr lang="zh-CN" altLang="zh-CN" sz="2800" b="1" kern="100" dirty="0">
                <a:latin typeface="Times New Roman" panose="02020603050405020304" pitchFamily="18" charset="0"/>
                <a:cs typeface="Times New Roman" panose="02020603050405020304" pitchFamily="18" charset="0"/>
              </a:rPr>
              <a:t>盾构机中用到的马达主要是</a:t>
            </a:r>
            <a:r>
              <a:rPr lang="zh-CN" altLang="zh-CN" sz="2800" b="1" kern="100" dirty="0">
                <a:solidFill>
                  <a:srgbClr val="C00000"/>
                </a:solidFill>
                <a:latin typeface="Times New Roman" panose="02020603050405020304" pitchFamily="18" charset="0"/>
                <a:cs typeface="Times New Roman" panose="02020603050405020304" pitchFamily="18" charset="0"/>
              </a:rPr>
              <a:t>轴向柱塞变量马达</a:t>
            </a:r>
            <a:r>
              <a:rPr lang="en-US" altLang="zh-CN" sz="2800" b="1" kern="100" dirty="0">
                <a:latin typeface="Times New Roman" panose="02020603050405020304" pitchFamily="18" charset="0"/>
              </a:rPr>
              <a:t>,</a:t>
            </a:r>
            <a:r>
              <a:rPr lang="zh-CN" altLang="zh-CN" sz="2800" b="1" kern="100" dirty="0">
                <a:latin typeface="Times New Roman" panose="02020603050405020304" pitchFamily="18" charset="0"/>
                <a:cs typeface="Times New Roman" panose="02020603050405020304" pitchFamily="18" charset="0"/>
              </a:rPr>
              <a:t>可实现无级调速。</a:t>
            </a:r>
            <a:endParaRPr lang="zh-CN" altLang="en-US" sz="2800" b="1" dirty="0"/>
          </a:p>
        </p:txBody>
      </p:sp>
    </p:spTree>
    <p:extLst>
      <p:ext uri="{BB962C8B-B14F-4D97-AF65-F5344CB8AC3E}">
        <p14:creationId xmlns:p14="http://schemas.microsoft.com/office/powerpoint/2010/main" xmlns="" val="3135177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6" name="圆角矩形 3"/>
          <p:cNvSpPr/>
          <p:nvPr/>
        </p:nvSpPr>
        <p:spPr>
          <a:xfrm>
            <a:off x="136207" y="4810489"/>
            <a:ext cx="8873490" cy="1464303"/>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22</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12700" y="6106160"/>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4" name="文本框 13"/>
          <p:cNvSpPr txBox="1"/>
          <p:nvPr/>
        </p:nvSpPr>
        <p:spPr>
          <a:xfrm>
            <a:off x="278695" y="4810489"/>
            <a:ext cx="8640960" cy="1384995"/>
          </a:xfrm>
          <a:prstGeom prst="rect">
            <a:avLst/>
          </a:prstGeom>
          <a:noFill/>
        </p:spPr>
        <p:txBody>
          <a:bodyPr wrap="square" rtlCol="0">
            <a:spAutoFit/>
          </a:bodyPr>
          <a:lstStyle/>
          <a:p>
            <a:r>
              <a:rPr lang="zh-CN" altLang="en-US" sz="2800" b="1" dirty="0"/>
              <a:t>随着中国企业接连中标海外隧道项目，国产盾构机这一大国重器，正成为继“中国高铁”之后，</a:t>
            </a:r>
            <a:r>
              <a:rPr lang="zh-CN" altLang="en-US" sz="2800" b="1"/>
              <a:t>中国高端智能</a:t>
            </a:r>
            <a:r>
              <a:rPr lang="zh-CN" altLang="en-US" sz="2800" b="1" dirty="0"/>
              <a:t>制造装备“走出去”的又一张“金名片”。</a:t>
            </a:r>
            <a:endParaRPr lang="zh-CN" altLang="en-US" sz="2400" b="1" dirty="0">
              <a:latin typeface="宋体" panose="02010600030101010101" pitchFamily="2" charset="-122"/>
              <a:cs typeface="宋体" panose="02010600030101010101" pitchFamily="2" charset="-122"/>
            </a:endParaRPr>
          </a:p>
        </p:txBody>
      </p:sp>
      <p:pic>
        <p:nvPicPr>
          <p:cNvPr id="9" name="图片 8"/>
          <p:cNvPicPr>
            <a:picLocks noChangeAspect="1"/>
          </p:cNvPicPr>
          <p:nvPr/>
        </p:nvPicPr>
        <p:blipFill>
          <a:blip r:embed="rId5"/>
          <a:stretch>
            <a:fillRect/>
          </a:stretch>
        </p:blipFill>
        <p:spPr>
          <a:xfrm>
            <a:off x="637158" y="795584"/>
            <a:ext cx="7674005" cy="3810330"/>
          </a:xfrm>
          <a:prstGeom prst="rect">
            <a:avLst/>
          </a:prstGeom>
        </p:spPr>
      </p:pic>
    </p:spTree>
    <p:extLst>
      <p:ext uri="{BB962C8B-B14F-4D97-AF65-F5344CB8AC3E}">
        <p14:creationId xmlns:p14="http://schemas.microsoft.com/office/powerpoint/2010/main" xmlns="" val="5111104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56845" y="570865"/>
            <a:ext cx="8873490" cy="60331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23</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5" name="矩形 4"/>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页脚"/>
          <p:cNvPicPr>
            <a:picLocks noChangeAspect="1"/>
          </p:cNvPicPr>
          <p:nvPr/>
        </p:nvPicPr>
        <p:blipFill>
          <a:blip r:embed="rId4"/>
          <a:srcRect l="7567" r="2701"/>
          <a:stretch>
            <a:fillRect/>
          </a:stretch>
        </p:blipFill>
        <p:spPr>
          <a:xfrm>
            <a:off x="1905" y="6090920"/>
            <a:ext cx="9229725" cy="976630"/>
          </a:xfrm>
          <a:prstGeom prst="rect">
            <a:avLst/>
          </a:prstGeom>
        </p:spPr>
      </p:pic>
      <p:pic>
        <p:nvPicPr>
          <p:cNvPr id="29698" name="Picture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55955" y="665480"/>
            <a:ext cx="7901305" cy="5939155"/>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56845" y="697865"/>
            <a:ext cx="8873490" cy="568452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24</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5" name="矩形 4"/>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页脚"/>
          <p:cNvPicPr>
            <a:picLocks noChangeAspect="1"/>
          </p:cNvPicPr>
          <p:nvPr/>
        </p:nvPicPr>
        <p:blipFill>
          <a:blip r:embed="rId4"/>
          <a:srcRect l="7567" r="2701"/>
          <a:stretch>
            <a:fillRect/>
          </a:stretch>
        </p:blipFill>
        <p:spPr>
          <a:xfrm>
            <a:off x="1905" y="6090920"/>
            <a:ext cx="9229725" cy="976630"/>
          </a:xfrm>
          <a:prstGeom prst="rect">
            <a:avLst/>
          </a:prstGeom>
        </p:spPr>
      </p:pic>
      <p:pic>
        <p:nvPicPr>
          <p:cNvPr id="30723" name="Picture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03225" y="969645"/>
            <a:ext cx="8427085" cy="5121275"/>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56845" y="697865"/>
            <a:ext cx="8873490" cy="568452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25</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5" name="矩形 4"/>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1" name="图片 10" descr="页脚"/>
          <p:cNvPicPr>
            <a:picLocks noChangeAspect="1"/>
          </p:cNvPicPr>
          <p:nvPr/>
        </p:nvPicPr>
        <p:blipFill>
          <a:blip r:embed="rId4"/>
          <a:srcRect l="7567" r="2701"/>
          <a:stretch>
            <a:fillRect/>
          </a:stretch>
        </p:blipFill>
        <p:spPr>
          <a:xfrm>
            <a:off x="1905" y="6090920"/>
            <a:ext cx="9229725" cy="976630"/>
          </a:xfrm>
          <a:prstGeom prst="rect">
            <a:avLst/>
          </a:prstGeom>
        </p:spPr>
      </p:pic>
      <p:pic>
        <p:nvPicPr>
          <p:cNvPr id="31747" name="Picture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37820" y="905510"/>
            <a:ext cx="8557895" cy="5268595"/>
          </a:xfrm>
          <a:prstGeom prst="rect">
            <a:avLst/>
          </a:prstGeom>
          <a:noFill/>
          <a:ln w="9525">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3"/>
          <p:cNvSpPr/>
          <p:nvPr/>
        </p:nvSpPr>
        <p:spPr>
          <a:xfrm>
            <a:off x="207010" y="795020"/>
            <a:ext cx="8792210" cy="547687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26</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2"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26890" y="1200647"/>
            <a:ext cx="6888315" cy="323024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rPr>
              <a:t> </a:t>
            </a: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24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solidFill>
                  <a:schemeClr val="accent2"/>
                </a:solidFill>
                <a:sym typeface="+mn-ea"/>
              </a:rPr>
              <a:t>指出下列符号的含义：</a:t>
            </a:r>
          </a:p>
          <a:p>
            <a:pPr eaLnBrk="1" hangingPunct="1">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3"/>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4" cstate="print"/>
          <a:srcRect l="5488" t="5707" r="12805"/>
          <a:stretch>
            <a:fillRect/>
          </a:stretch>
        </p:blipFill>
        <p:spPr>
          <a:xfrm>
            <a:off x="636693" y="1015907"/>
            <a:ext cx="723749" cy="1071022"/>
          </a:xfrm>
          <a:prstGeom prst="rect">
            <a:avLst/>
          </a:prstGeom>
        </p:spPr>
      </p:pic>
      <p:pic>
        <p:nvPicPr>
          <p:cNvPr id="32772" name="Picture 4" descr="双证液压图3-4"/>
          <p:cNvPicPr>
            <a:picLocks noChangeAspect="1"/>
          </p:cNvPicPr>
          <p:nvPr/>
        </p:nvPicPr>
        <p:blipFill>
          <a:blip r:embed="rId5">
            <a:clrChange>
              <a:clrFrom>
                <a:srgbClr val="FFFFFF">
                  <a:alpha val="100000"/>
                </a:srgbClr>
              </a:clrFrom>
              <a:clrTo>
                <a:srgbClr val="FFFFFF">
                  <a:alpha val="100000"/>
                  <a:alpha val="0"/>
                </a:srgbClr>
              </a:clrTo>
            </a:clrChange>
          </a:blip>
          <a:srcRect l="4205" r="3372" b="42216"/>
          <a:stretch>
            <a:fillRect/>
          </a:stretch>
        </p:blipFill>
        <p:spPr>
          <a:xfrm>
            <a:off x="207645" y="3657600"/>
            <a:ext cx="8790940" cy="195072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3"/>
          <p:cNvSpPr/>
          <p:nvPr/>
        </p:nvSpPr>
        <p:spPr>
          <a:xfrm>
            <a:off x="207010" y="795020"/>
            <a:ext cx="8792210" cy="547687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pPr lvl="0" algn="ctr"/>
              <a:t>27</a:t>
            </a:fld>
            <a:endParaRPr lang="en-US" altLang="zh-CN" sz="18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2"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28795" y="1100317"/>
            <a:ext cx="6888315" cy="279971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rPr>
              <a:t> </a:t>
            </a:r>
          </a:p>
          <a:p>
            <a:pPr eaLnBrk="1" hangingPunct="1">
              <a:buFont typeface="Wingdings" panose="05000000000000000000" pitchFamily="2" charset="2"/>
              <a:buNone/>
            </a:pPr>
            <a:endParaRPr lang="zh-CN" altLang="en-US" sz="2800" b="1" dirty="0">
              <a:solidFill>
                <a:schemeClr val="accent2"/>
              </a:solidFill>
              <a:sym typeface="+mn-ea"/>
            </a:endParaRPr>
          </a:p>
          <a:p>
            <a:pPr eaLnBrk="1" hangingPunct="1">
              <a:buFont typeface="Wingdings" panose="05000000000000000000" pitchFamily="2" charset="2"/>
              <a:buNone/>
            </a:pPr>
            <a:r>
              <a:rPr lang="zh-CN" altLang="en-US" sz="2800" b="1" dirty="0">
                <a:solidFill>
                  <a:schemeClr val="accent2"/>
                </a:solidFill>
                <a:sym typeface="+mn-ea"/>
              </a:rPr>
              <a:t>指出下列符号的含义：</a:t>
            </a:r>
          </a:p>
          <a:p>
            <a:pPr eaLnBrk="1" hangingPunct="1">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3"/>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4" cstate="print"/>
          <a:srcRect l="5488" t="5707" r="12805"/>
          <a:stretch>
            <a:fillRect/>
          </a:stretch>
        </p:blipFill>
        <p:spPr>
          <a:xfrm>
            <a:off x="636693" y="1015907"/>
            <a:ext cx="723749" cy="1071022"/>
          </a:xfrm>
          <a:prstGeom prst="rect">
            <a:avLst/>
          </a:prstGeom>
        </p:spPr>
      </p:pic>
      <p:pic>
        <p:nvPicPr>
          <p:cNvPr id="32772" name="Picture 4" descr="双证液压图3-4"/>
          <p:cNvPicPr>
            <a:picLocks noChangeAspect="1"/>
          </p:cNvPicPr>
          <p:nvPr/>
        </p:nvPicPr>
        <p:blipFill>
          <a:blip r:embed="rId5">
            <a:clrChange>
              <a:clrFrom>
                <a:srgbClr val="FFFFFF">
                  <a:alpha val="100000"/>
                </a:srgbClr>
              </a:clrFrom>
              <a:clrTo>
                <a:srgbClr val="FFFFFF">
                  <a:alpha val="100000"/>
                  <a:alpha val="0"/>
                </a:srgbClr>
              </a:clrTo>
            </a:clrChange>
          </a:blip>
          <a:srcRect l="4205" r="3372" b="42216"/>
          <a:stretch>
            <a:fillRect/>
          </a:stretch>
        </p:blipFill>
        <p:spPr>
          <a:xfrm>
            <a:off x="208280" y="3134360"/>
            <a:ext cx="8790940" cy="1950720"/>
          </a:xfrm>
          <a:prstGeom prst="rect">
            <a:avLst/>
          </a:prstGeom>
          <a:noFill/>
          <a:ln w="9525">
            <a:noFill/>
          </a:ln>
        </p:spPr>
      </p:pic>
      <p:sp>
        <p:nvSpPr>
          <p:cNvPr id="11" name="文本框 10"/>
          <p:cNvSpPr txBox="1"/>
          <p:nvPr/>
        </p:nvSpPr>
        <p:spPr>
          <a:xfrm>
            <a:off x="144779" y="5264972"/>
            <a:ext cx="1394801" cy="646331"/>
          </a:xfrm>
          <a:prstGeom prst="rect">
            <a:avLst/>
          </a:prstGeom>
          <a:noFill/>
        </p:spPr>
        <p:txBody>
          <a:bodyPr wrap="square" rtlCol="0">
            <a:spAutoFit/>
          </a:bodyPr>
          <a:lstStyle/>
          <a:p>
            <a:pPr eaLnBrk="1" hangingPunct="1">
              <a:buFont typeface="Wingdings" panose="05000000000000000000" pitchFamily="2" charset="2"/>
              <a:buNone/>
            </a:pPr>
            <a:r>
              <a:rPr lang="zh-CN" altLang="en-US" b="1" dirty="0">
                <a:latin typeface="宋体" panose="02010600030101010101" pitchFamily="2" charset="-122"/>
                <a:cs typeface="宋体" panose="02010600030101010101" pitchFamily="2" charset="-122"/>
              </a:rPr>
              <a:t>单向定量液压泵</a:t>
            </a:r>
          </a:p>
        </p:txBody>
      </p:sp>
      <p:sp>
        <p:nvSpPr>
          <p:cNvPr id="13" name="文本框 12"/>
          <p:cNvSpPr txBox="1"/>
          <p:nvPr/>
        </p:nvSpPr>
        <p:spPr>
          <a:xfrm>
            <a:off x="1540215" y="5247047"/>
            <a:ext cx="1394801" cy="646331"/>
          </a:xfrm>
          <a:prstGeom prst="rect">
            <a:avLst/>
          </a:prstGeom>
          <a:noFill/>
        </p:spPr>
        <p:txBody>
          <a:bodyPr wrap="square" rtlCol="0">
            <a:spAutoFit/>
          </a:bodyPr>
          <a:lstStyle/>
          <a:p>
            <a:pPr eaLnBrk="1" hangingPunct="1">
              <a:buFont typeface="Wingdings" panose="05000000000000000000" pitchFamily="2" charset="2"/>
              <a:buNone/>
            </a:pPr>
            <a:r>
              <a:rPr lang="zh-CN" altLang="en-US" b="1" dirty="0">
                <a:latin typeface="宋体" panose="02010600030101010101" pitchFamily="2" charset="-122"/>
                <a:cs typeface="宋体" panose="02010600030101010101" pitchFamily="2" charset="-122"/>
              </a:rPr>
              <a:t>单向变量液压泵</a:t>
            </a:r>
          </a:p>
        </p:txBody>
      </p:sp>
      <p:sp>
        <p:nvSpPr>
          <p:cNvPr id="14" name="文本框 13"/>
          <p:cNvSpPr txBox="1"/>
          <p:nvPr/>
        </p:nvSpPr>
        <p:spPr>
          <a:xfrm>
            <a:off x="3016516" y="5260266"/>
            <a:ext cx="1394801" cy="646331"/>
          </a:xfrm>
          <a:prstGeom prst="rect">
            <a:avLst/>
          </a:prstGeom>
          <a:noFill/>
        </p:spPr>
        <p:txBody>
          <a:bodyPr wrap="square" rtlCol="0">
            <a:spAutoFit/>
          </a:bodyPr>
          <a:lstStyle/>
          <a:p>
            <a:pPr eaLnBrk="1" hangingPunct="1">
              <a:buFont typeface="Wingdings" panose="05000000000000000000" pitchFamily="2" charset="2"/>
              <a:buNone/>
            </a:pPr>
            <a:r>
              <a:rPr lang="zh-CN" altLang="en-US" b="1" dirty="0">
                <a:latin typeface="宋体" panose="02010600030101010101" pitchFamily="2" charset="-122"/>
                <a:cs typeface="宋体" panose="02010600030101010101" pitchFamily="2" charset="-122"/>
              </a:rPr>
              <a:t>单向定量液压马达</a:t>
            </a:r>
          </a:p>
        </p:txBody>
      </p:sp>
      <p:sp>
        <p:nvSpPr>
          <p:cNvPr id="15" name="文本框 14"/>
          <p:cNvSpPr txBox="1"/>
          <p:nvPr/>
        </p:nvSpPr>
        <p:spPr>
          <a:xfrm>
            <a:off x="4620902" y="5221527"/>
            <a:ext cx="1394801" cy="646331"/>
          </a:xfrm>
          <a:prstGeom prst="rect">
            <a:avLst/>
          </a:prstGeom>
          <a:noFill/>
        </p:spPr>
        <p:txBody>
          <a:bodyPr wrap="square" rtlCol="0">
            <a:spAutoFit/>
          </a:bodyPr>
          <a:lstStyle/>
          <a:p>
            <a:pPr eaLnBrk="1" hangingPunct="1">
              <a:buFont typeface="Wingdings" panose="05000000000000000000" pitchFamily="2" charset="2"/>
              <a:buNone/>
            </a:pPr>
            <a:r>
              <a:rPr lang="zh-CN" altLang="en-US" b="1" dirty="0">
                <a:latin typeface="宋体" panose="02010600030101010101" pitchFamily="2" charset="-122"/>
                <a:cs typeface="宋体" panose="02010600030101010101" pitchFamily="2" charset="-122"/>
              </a:rPr>
              <a:t>单向变量液压马达</a:t>
            </a:r>
          </a:p>
        </p:txBody>
      </p:sp>
      <p:sp>
        <p:nvSpPr>
          <p:cNvPr id="16" name="文本框 15"/>
          <p:cNvSpPr txBox="1"/>
          <p:nvPr/>
        </p:nvSpPr>
        <p:spPr>
          <a:xfrm>
            <a:off x="6162045" y="5221528"/>
            <a:ext cx="1394801" cy="646331"/>
          </a:xfrm>
          <a:prstGeom prst="rect">
            <a:avLst/>
          </a:prstGeom>
          <a:noFill/>
        </p:spPr>
        <p:txBody>
          <a:bodyPr wrap="square" rtlCol="0">
            <a:spAutoFit/>
          </a:bodyPr>
          <a:lstStyle/>
          <a:p>
            <a:pPr eaLnBrk="1" hangingPunct="1">
              <a:buFont typeface="Wingdings" panose="05000000000000000000" pitchFamily="2" charset="2"/>
              <a:buNone/>
            </a:pPr>
            <a:r>
              <a:rPr lang="zh-CN" altLang="en-US" b="1" dirty="0">
                <a:latin typeface="宋体" panose="02010600030101010101" pitchFamily="2" charset="-122"/>
                <a:cs typeface="宋体" panose="02010600030101010101" pitchFamily="2" charset="-122"/>
              </a:rPr>
              <a:t>双向变量液压泵</a:t>
            </a:r>
          </a:p>
        </p:txBody>
      </p:sp>
      <p:sp>
        <p:nvSpPr>
          <p:cNvPr id="17" name="文本框 16"/>
          <p:cNvSpPr txBox="1"/>
          <p:nvPr/>
        </p:nvSpPr>
        <p:spPr>
          <a:xfrm>
            <a:off x="7587962" y="5221529"/>
            <a:ext cx="1394801" cy="646331"/>
          </a:xfrm>
          <a:prstGeom prst="rect">
            <a:avLst/>
          </a:prstGeom>
          <a:noFill/>
        </p:spPr>
        <p:txBody>
          <a:bodyPr wrap="square" rtlCol="0">
            <a:spAutoFit/>
          </a:bodyPr>
          <a:lstStyle/>
          <a:p>
            <a:pPr eaLnBrk="1" hangingPunct="1">
              <a:buFont typeface="Wingdings" panose="05000000000000000000" pitchFamily="2" charset="2"/>
              <a:buNone/>
            </a:pPr>
            <a:r>
              <a:rPr lang="zh-CN" altLang="en-US" b="1" dirty="0">
                <a:latin typeface="宋体" panose="02010600030101010101" pitchFamily="2" charset="-122"/>
                <a:cs typeface="宋体" panose="02010600030101010101" pitchFamily="2" charset="-122"/>
              </a:rPr>
              <a:t>双向变量液压马达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25000"/>
          </a:blip>
          <a:stretch>
            <a:fillRect/>
          </a:stretch>
        </a:blipFill>
        <a:effectLst/>
      </p:bgPr>
    </p:bg>
    <p:spTree>
      <p:nvGrpSpPr>
        <p:cNvPr id="1" name=""/>
        <p:cNvGrpSpPr/>
        <p:nvPr/>
      </p:nvGrpSpPr>
      <p:grpSpPr>
        <a:xfrm>
          <a:off x="0" y="0"/>
          <a:ext cx="0" cy="0"/>
          <a:chOff x="0" y="0"/>
          <a:chExt cx="0" cy="0"/>
        </a:xfrm>
      </p:grpSpPr>
      <p:sp>
        <p:nvSpPr>
          <p:cNvPr id="7171" name="灯片编号占位符 3"/>
          <p:cNvSpPr txBox="1">
            <a:spLocks noGrp="1"/>
          </p:cNvSpPr>
          <p:nvPr/>
        </p:nvSpPr>
        <p:spPr>
          <a:xfrm>
            <a:off x="4365625" y="6568440"/>
            <a:ext cx="4171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28</a:t>
            </a:fld>
            <a:endParaRPr lang="en-US" altLang="zh-CN" sz="1400" dirty="0">
              <a:solidFill>
                <a:srgbClr val="253947"/>
              </a:solidFill>
            </a:endParaRPr>
          </a:p>
        </p:txBody>
      </p:sp>
      <p:sp>
        <p:nvSpPr>
          <p:cNvPr id="9" name="椭圆 8"/>
          <p:cNvSpPr/>
          <p:nvPr/>
        </p:nvSpPr>
        <p:spPr>
          <a:xfrm>
            <a:off x="7032625" y="429958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椭圆 7"/>
          <p:cNvSpPr/>
          <p:nvPr/>
        </p:nvSpPr>
        <p:spPr>
          <a:xfrm>
            <a:off x="4880610"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椭圆 6"/>
          <p:cNvSpPr/>
          <p:nvPr/>
        </p:nvSpPr>
        <p:spPr>
          <a:xfrm>
            <a:off x="2710180"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539115"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5074920"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t>z</a:t>
            </a:r>
          </a:p>
        </p:txBody>
      </p:sp>
      <p:pic>
        <p:nvPicPr>
          <p:cNvPr id="19" name="图片 18" descr="03"/>
          <p:cNvPicPr>
            <a:picLocks noChangeAspect="1"/>
          </p:cNvPicPr>
          <p:nvPr/>
        </p:nvPicPr>
        <p:blipFill>
          <a:blip r:embed="rId3" cstate="print"/>
          <a:srcRect l="20678" t="12068" r="20014" b="12500"/>
          <a:stretch>
            <a:fillRect/>
          </a:stretch>
        </p:blipFill>
        <p:spPr>
          <a:xfrm>
            <a:off x="4997450" y="4556760"/>
            <a:ext cx="1350010" cy="1074420"/>
          </a:xfrm>
          <a:prstGeom prst="rect">
            <a:avLst/>
          </a:prstGeom>
        </p:spPr>
      </p:pic>
      <p:sp>
        <p:nvSpPr>
          <p:cNvPr id="36" name="圆角矩形 35"/>
          <p:cNvSpPr/>
          <p:nvPr/>
        </p:nvSpPr>
        <p:spPr>
          <a:xfrm>
            <a:off x="1125220" y="2440940"/>
            <a:ext cx="412115" cy="76200"/>
          </a:xfrm>
          <a:prstGeom prst="roundRect">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椭圆 9"/>
          <p:cNvSpPr/>
          <p:nvPr/>
        </p:nvSpPr>
        <p:spPr>
          <a:xfrm>
            <a:off x="2904490"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 name="椭圆 10"/>
          <p:cNvSpPr/>
          <p:nvPr/>
        </p:nvSpPr>
        <p:spPr>
          <a:xfrm>
            <a:off x="733425" y="448246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 name="椭圆 11"/>
          <p:cNvSpPr/>
          <p:nvPr/>
        </p:nvSpPr>
        <p:spPr>
          <a:xfrm>
            <a:off x="7226935" y="4484370"/>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5" name="图片 14" descr="02"/>
          <p:cNvPicPr>
            <a:picLocks noChangeAspect="1"/>
          </p:cNvPicPr>
          <p:nvPr/>
        </p:nvPicPr>
        <p:blipFill>
          <a:blip r:embed="rId4" cstate="print"/>
          <a:srcRect l="19601" t="12186" r="19824" b="12688"/>
          <a:stretch>
            <a:fillRect/>
          </a:stretch>
        </p:blipFill>
        <p:spPr>
          <a:xfrm>
            <a:off x="2710180" y="4554220"/>
            <a:ext cx="1386205" cy="1075055"/>
          </a:xfrm>
          <a:prstGeom prst="rect">
            <a:avLst/>
          </a:prstGeom>
        </p:spPr>
      </p:pic>
      <p:pic>
        <p:nvPicPr>
          <p:cNvPr id="20" name="图片 19" descr="04"/>
          <p:cNvPicPr>
            <a:picLocks noChangeAspect="1"/>
          </p:cNvPicPr>
          <p:nvPr/>
        </p:nvPicPr>
        <p:blipFill>
          <a:blip r:embed="rId5" cstate="print"/>
          <a:srcRect l="25192" t="21736" r="24857" b="21408"/>
          <a:stretch>
            <a:fillRect/>
          </a:stretch>
        </p:blipFill>
        <p:spPr>
          <a:xfrm>
            <a:off x="7104380" y="4606290"/>
            <a:ext cx="1440180" cy="1024890"/>
          </a:xfrm>
          <a:prstGeom prst="rect">
            <a:avLst/>
          </a:prstGeom>
        </p:spPr>
      </p:pic>
      <p:pic>
        <p:nvPicPr>
          <p:cNvPr id="14" name="图片 13" descr="01"/>
          <p:cNvPicPr>
            <a:picLocks noChangeAspect="1"/>
          </p:cNvPicPr>
          <p:nvPr/>
        </p:nvPicPr>
        <p:blipFill>
          <a:blip r:embed="rId6" cstate="print"/>
          <a:srcRect l="19934" t="10625" r="21295" b="13087"/>
          <a:stretch>
            <a:fillRect/>
          </a:stretch>
        </p:blipFill>
        <p:spPr>
          <a:xfrm rot="1200000">
            <a:off x="621030" y="4524375"/>
            <a:ext cx="1419860" cy="1152525"/>
          </a:xfrm>
          <a:prstGeom prst="rect">
            <a:avLst/>
          </a:prstGeom>
        </p:spPr>
      </p:pic>
      <p:pic>
        <p:nvPicPr>
          <p:cNvPr id="29" name="图片 28" descr="校徽02"/>
          <p:cNvPicPr>
            <a:picLocks noChangeAspect="1"/>
          </p:cNvPicPr>
          <p:nvPr/>
        </p:nvPicPr>
        <p:blipFill>
          <a:blip r:embed="rId7" cstate="print"/>
          <a:stretch>
            <a:fillRect/>
          </a:stretch>
        </p:blipFill>
        <p:spPr>
          <a:xfrm>
            <a:off x="332105" y="70485"/>
            <a:ext cx="304165" cy="304165"/>
          </a:xfrm>
          <a:prstGeom prst="rect">
            <a:avLst/>
          </a:prstGeom>
        </p:spPr>
      </p:pic>
      <p:sp>
        <p:nvSpPr>
          <p:cNvPr id="30" name="文本框 29"/>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266" name="内容占位符 1"/>
          <p:cNvSpPr>
            <a:spLocks noGrp="1"/>
          </p:cNvSpPr>
          <p:nvPr>
            <p:ph idx="1"/>
          </p:nvPr>
        </p:nvSpPr>
        <p:spPr>
          <a:xfrm>
            <a:off x="456248" y="1721168"/>
            <a:ext cx="8229600" cy="1516063"/>
          </a:xfrm>
        </p:spPr>
        <p:txBody>
          <a:bodyPr vert="horz" wrap="square" lIns="91440" tIns="45720" rIns="91440" bIns="45720" numCol="1" rtlCol="0" anchor="t" anchorCtr="0" compatLnSpc="1">
            <a:normAutofit fontScale="97500" lnSpcReduction="10000"/>
          </a:body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9600" b="1" i="0" u="none" strike="noStrike" kern="1200" cap="none" spc="0" normalizeH="0" baseline="0" noProof="0">
                <a:ln>
                  <a:noFill/>
                </a:ln>
                <a:solidFill>
                  <a:schemeClr val="tx1">
                    <a:lumMod val="50000"/>
                    <a:lumOff val="50000"/>
                  </a:schemeClr>
                </a:solidFill>
                <a:effectLst/>
                <a:uLnTx/>
                <a:uFillTx/>
                <a:latin typeface="Hiragino Sans GB W6" panose="020B0300000000000000" charset="-122"/>
                <a:ea typeface="Hiragino Sans GB W6" panose="020B0300000000000000" charset="-122"/>
                <a:cs typeface="+mn-cs"/>
              </a:rPr>
              <a:t>液压缸</a:t>
            </a:r>
          </a:p>
        </p:txBody>
      </p:sp>
      <p:sp>
        <p:nvSpPr>
          <p:cNvPr id="35" name="文本框 34"/>
          <p:cNvSpPr txBox="1"/>
          <p:nvPr/>
        </p:nvSpPr>
        <p:spPr>
          <a:xfrm>
            <a:off x="668655" y="3164840"/>
            <a:ext cx="7807960" cy="460375"/>
          </a:xfrm>
          <a:prstGeom prst="rect">
            <a:avLst/>
          </a:prstGeom>
          <a:noFill/>
        </p:spPr>
        <p:txBody>
          <a:bodyPr wrap="square" rtlCol="0" anchor="t">
            <a:spAutoFit/>
          </a:bodyPr>
          <a:lstStyle/>
          <a:p>
            <a:pPr algn="ctr"/>
            <a:r>
              <a:rPr sz="2400">
                <a:solidFill>
                  <a:schemeClr val="tx1">
                    <a:lumMod val="50000"/>
                    <a:lumOff val="50000"/>
                  </a:schemeClr>
                </a:solidFill>
                <a:latin typeface="+mn-lt"/>
                <a:cs typeface="+mn-lt"/>
              </a:rPr>
              <a:t>The </a:t>
            </a:r>
            <a:r>
              <a:rPr lang="en-US" sz="2400">
                <a:solidFill>
                  <a:schemeClr val="tx1">
                    <a:lumMod val="50000"/>
                    <a:lumOff val="50000"/>
                  </a:schemeClr>
                </a:solidFill>
                <a:latin typeface="+mn-lt"/>
                <a:cs typeface="+mn-lt"/>
              </a:rPr>
              <a:t>H</a:t>
            </a:r>
            <a:r>
              <a:rPr sz="2400">
                <a:solidFill>
                  <a:schemeClr val="tx1">
                    <a:lumMod val="50000"/>
                    <a:lumOff val="50000"/>
                  </a:schemeClr>
                </a:solidFill>
                <a:latin typeface="+mn-lt"/>
                <a:cs typeface="+mn-lt"/>
              </a:rPr>
              <a:t>ydraulic </a:t>
            </a:r>
            <a:r>
              <a:rPr lang="en-US" sz="2400">
                <a:solidFill>
                  <a:schemeClr val="tx1">
                    <a:lumMod val="50000"/>
                    <a:lumOff val="50000"/>
                  </a:schemeClr>
                </a:solidFill>
                <a:latin typeface="+mn-lt"/>
                <a:cs typeface="+mn-lt"/>
              </a:rPr>
              <a:t>C</a:t>
            </a:r>
            <a:r>
              <a:rPr sz="2400">
                <a:solidFill>
                  <a:schemeClr val="tx1">
                    <a:lumMod val="50000"/>
                    <a:lumOff val="50000"/>
                  </a:schemeClr>
                </a:solidFill>
                <a:latin typeface="+mn-lt"/>
                <a:cs typeface="+mn-lt"/>
              </a:rPr>
              <a:t>ylinder</a:t>
            </a:r>
          </a:p>
        </p:txBody>
      </p:sp>
      <p:sp>
        <p:nvSpPr>
          <p:cNvPr id="37" name="圆角矩形 36"/>
          <p:cNvSpPr/>
          <p:nvPr/>
        </p:nvSpPr>
        <p:spPr>
          <a:xfrm>
            <a:off x="7515860" y="2441575"/>
            <a:ext cx="412115" cy="76200"/>
          </a:xfrm>
          <a:prstGeom prst="roundRect">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4" name="图片 3" descr="页脚"/>
          <p:cNvPicPr>
            <a:picLocks noChangeAspect="1"/>
          </p:cNvPicPr>
          <p:nvPr/>
        </p:nvPicPr>
        <p:blipFill>
          <a:blip r:embed="rId8"/>
          <a:srcRect l="7567" r="2701"/>
          <a:stretch>
            <a:fillRect/>
          </a:stretch>
        </p:blipFill>
        <p:spPr>
          <a:xfrm>
            <a:off x="-13335" y="6089015"/>
            <a:ext cx="9171940" cy="97663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9" name="圆角矩形 3"/>
          <p:cNvSpPr/>
          <p:nvPr/>
        </p:nvSpPr>
        <p:spPr>
          <a:xfrm>
            <a:off x="1099820" y="4055745"/>
            <a:ext cx="7962900" cy="2454910"/>
          </a:xfrm>
          <a:prstGeom prst="roundRect">
            <a:avLst>
              <a:gd name="adj" fmla="val 4486"/>
            </a:avLst>
          </a:prstGeom>
          <a:solidFill>
            <a:schemeClr val="accent1">
              <a:lumMod val="20000"/>
              <a:lumOff val="80000"/>
              <a:alpha val="7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8" name="圆角矩形 3"/>
          <p:cNvSpPr/>
          <p:nvPr/>
        </p:nvSpPr>
        <p:spPr>
          <a:xfrm>
            <a:off x="72390" y="694690"/>
            <a:ext cx="7112000" cy="3141980"/>
          </a:xfrm>
          <a:prstGeom prst="roundRect">
            <a:avLst>
              <a:gd name="adj" fmla="val 4486"/>
            </a:avLst>
          </a:prstGeom>
          <a:solidFill>
            <a:schemeClr val="accent1">
              <a:lumMod val="20000"/>
              <a:lumOff val="80000"/>
              <a:alpha val="90000"/>
            </a:schemeClr>
          </a:solidFill>
          <a:ln w="9525" cap="flat" cmpd="sng">
            <a:no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9459" name="Rectangle 3"/>
          <p:cNvSpPr>
            <a:spLocks noGrp="1" noChangeArrowheads="1"/>
          </p:cNvSpPr>
          <p:nvPr>
            <p:ph idx="1"/>
          </p:nvPr>
        </p:nvSpPr>
        <p:spPr>
          <a:xfrm>
            <a:off x="1099820" y="4056380"/>
            <a:ext cx="7962900" cy="2328545"/>
          </a:xfrm>
        </p:spPr>
        <p:txBody>
          <a:bodyPr vert="horz" wrap="square" lIns="91440" tIns="45720" rIns="91440" bIns="45720" numCol="1" rtlCol="0" anchor="t" anchorCtr="0" compatLnSpc="1">
            <a:noAutofit/>
          </a:bodyPr>
          <a:lstStyle/>
          <a:p>
            <a:pPr marL="109855" indent="0" algn="just" defTabSz="914400" eaLnBrk="1" fontAlgn="auto" latinLnBrk="0" hangingPunct="1">
              <a:lnSpc>
                <a:spcPct val="125000"/>
              </a:lnSpc>
              <a:spcBef>
                <a:spcPts val="0"/>
              </a:spcBef>
              <a:spcAft>
                <a:spcPts val="0"/>
              </a:spcAft>
              <a:buClrTx/>
              <a:buSzTx/>
              <a:buNone/>
              <a:defRPr/>
            </a:pPr>
            <a:r>
              <a:rPr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2、按作用方式分</a:t>
            </a:r>
            <a:r>
              <a:rPr 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endParaRPr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a:p>
            <a:pPr marL="452755" algn="just" defTabSz="914400" eaLnBrk="1" fontAlgn="auto" latinLnBrk="0" hangingPunct="1">
              <a:lnSpc>
                <a:spcPct val="125000"/>
              </a:lnSpc>
              <a:spcBef>
                <a:spcPts val="0"/>
              </a:spcBef>
              <a:spcAft>
                <a:spcPts val="0"/>
              </a:spcAft>
              <a:buClrTx/>
              <a:buSzTx/>
              <a:defRPr/>
            </a:pPr>
            <a:r>
              <a:rPr sz="2000" b="1" dirty="0">
                <a:latin typeface="宋体" panose="02010600030101010101" pitchFamily="2" charset="-122"/>
                <a:ea typeface="宋体" panose="02010600030101010101" pitchFamily="2" charset="-122"/>
                <a:cs typeface="宋体" panose="02010600030101010101" pitchFamily="2" charset="-122"/>
                <a:sym typeface="+mn-ea"/>
              </a:rPr>
              <a:t>单作用液压缸—— 一个方向的运动靠液压作用力实现，另一个方向的运动靠弹簧力、重力等实现；</a:t>
            </a:r>
          </a:p>
          <a:p>
            <a:pPr marL="452755" algn="just" defTabSz="914400" eaLnBrk="1" fontAlgn="auto" latinLnBrk="0" hangingPunct="1">
              <a:lnSpc>
                <a:spcPct val="125000"/>
              </a:lnSpc>
              <a:spcBef>
                <a:spcPts val="0"/>
              </a:spcBef>
              <a:spcAft>
                <a:spcPts val="0"/>
              </a:spcAft>
              <a:buClrTx/>
              <a:buSzTx/>
              <a:defRPr/>
            </a:pPr>
            <a:r>
              <a:rPr sz="2000" b="1" dirty="0">
                <a:latin typeface="宋体" panose="02010600030101010101" pitchFamily="2" charset="-122"/>
                <a:ea typeface="宋体" panose="02010600030101010101" pitchFamily="2" charset="-122"/>
                <a:cs typeface="宋体" panose="02010600030101010101" pitchFamily="2" charset="-122"/>
                <a:sym typeface="+mn-ea"/>
              </a:rPr>
              <a:t>双作用液压缸——两个方向的运动都依靠液压作用力来实现；</a:t>
            </a:r>
          </a:p>
          <a:p>
            <a:pPr marL="452755" algn="just" defTabSz="914400" eaLnBrk="1" fontAlgn="auto" latinLnBrk="0" hangingPunct="1">
              <a:lnSpc>
                <a:spcPct val="125000"/>
              </a:lnSpc>
              <a:spcBef>
                <a:spcPts val="0"/>
              </a:spcBef>
              <a:spcAft>
                <a:spcPts val="0"/>
              </a:spcAft>
              <a:buClrTx/>
              <a:buSzTx/>
              <a:defRPr/>
            </a:pPr>
            <a:r>
              <a:rPr sz="2000" b="1" dirty="0">
                <a:latin typeface="宋体" panose="02010600030101010101" pitchFamily="2" charset="-122"/>
                <a:ea typeface="宋体" panose="02010600030101010101" pitchFamily="2" charset="-122"/>
                <a:cs typeface="宋体" panose="02010600030101010101" pitchFamily="2" charset="-122"/>
                <a:sym typeface="+mn-ea"/>
              </a:rPr>
              <a:t>复合式缸——活塞缸与活塞缸的组合、活塞缸与柱塞缸的组合、活塞缸与机械结构的组合等。</a:t>
            </a: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29</a:t>
            </a:fld>
            <a:endParaRPr lang="en-US" altLang="zh-CN" sz="1400" dirty="0">
              <a:solidFill>
                <a:srgbClr val="253947"/>
              </a:solidFill>
            </a:endParaRPr>
          </a:p>
        </p:txBody>
      </p:sp>
      <p:pic>
        <p:nvPicPr>
          <p:cNvPr id="4" name="图片 3"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5" name="文本框 4"/>
          <p:cNvSpPr txBox="1"/>
          <p:nvPr/>
        </p:nvSpPr>
        <p:spPr>
          <a:xfrm>
            <a:off x="72390" y="694690"/>
            <a:ext cx="7237730" cy="860425"/>
          </a:xfrm>
          <a:prstGeom prst="rect">
            <a:avLst/>
          </a:prstGeom>
          <a:noFill/>
        </p:spPr>
        <p:txBody>
          <a:bodyPr wrap="square" rtlCol="0" anchor="t">
            <a:spAutoFit/>
          </a:bodyPr>
          <a:lstStyle/>
          <a:p>
            <a:pPr marL="452755" marR="0" lvl="0" indent="-342900" algn="just" defTabSz="914400" rtl="0" fontAlgn="auto">
              <a:lnSpc>
                <a:spcPct val="125000"/>
              </a:lnSpc>
              <a:spcBef>
                <a:spcPts val="0"/>
              </a:spcBef>
              <a:spcAft>
                <a:spcPts val="0"/>
              </a:spcAft>
              <a:buClrTx/>
              <a:buSzTx/>
              <a:buFont typeface="Arial" panose="020B0604020202020204" pitchFamily="34" charset="0"/>
              <a:buChar char="•"/>
              <a:defRPr/>
            </a:pPr>
            <a:r>
              <a:rPr sz="2000" b="1" dirty="0">
                <a:solidFill>
                  <a:srgbClr val="C00000"/>
                </a:solidFill>
                <a:latin typeface="宋体" panose="02010600030101010101" pitchFamily="2" charset="-122"/>
                <a:cs typeface="宋体" panose="02010600030101010101" pitchFamily="2" charset="-122"/>
                <a:sym typeface="+mn-ea"/>
              </a:rPr>
              <a:t>液压缸与液压马达一样，是将液压能转变为机械能的装置，即：将液压能转变为直线运动或摆动的机械能。</a:t>
            </a:r>
          </a:p>
        </p:txBody>
      </p:sp>
      <p:sp>
        <p:nvSpPr>
          <p:cNvPr id="6" name="文本框 5"/>
          <p:cNvSpPr txBox="1"/>
          <p:nvPr/>
        </p:nvSpPr>
        <p:spPr>
          <a:xfrm>
            <a:off x="72390" y="1555115"/>
            <a:ext cx="7032625" cy="2014855"/>
          </a:xfrm>
          <a:prstGeom prst="rect">
            <a:avLst/>
          </a:prstGeom>
          <a:noFill/>
        </p:spPr>
        <p:txBody>
          <a:bodyPr wrap="square" rtlCol="0" anchor="t">
            <a:spAutoFit/>
          </a:bodyPr>
          <a:lstStyle/>
          <a:p>
            <a:pPr marL="452755" marR="0" lvl="0" indent="-342900" algn="l" defTabSz="914400" rtl="0" fontAlgn="auto">
              <a:lnSpc>
                <a:spcPct val="125000"/>
              </a:lnSpc>
              <a:spcBef>
                <a:spcPts val="0"/>
              </a:spcBef>
              <a:spcAft>
                <a:spcPts val="0"/>
              </a:spcAft>
              <a:buClrTx/>
              <a:buSzTx/>
              <a:buFont typeface="Arial" panose="020B0604020202020204" pitchFamily="34" charset="0"/>
              <a:buChar char="•"/>
              <a:defRPr/>
            </a:pPr>
            <a:r>
              <a:rPr sz="2000" b="1" noProof="0" dirty="0">
                <a:ln>
                  <a:noFill/>
                </a:ln>
                <a:effectLst/>
                <a:uLnTx/>
                <a:uFillTx/>
                <a:latin typeface="宋体" panose="02010600030101010101" pitchFamily="2" charset="-122"/>
                <a:cs typeface="宋体" panose="02010600030101010101" pitchFamily="2" charset="-122"/>
                <a:sym typeface="+mn-ea"/>
              </a:rPr>
              <a:t>液压缸的分类</a:t>
            </a:r>
          </a:p>
          <a:p>
            <a:pPr marL="109855" marR="0" lvl="0" algn="l" defTabSz="914400" rtl="0" fontAlgn="auto">
              <a:lnSpc>
                <a:spcPct val="125000"/>
              </a:lnSpc>
              <a:spcBef>
                <a:spcPts val="0"/>
              </a:spcBef>
              <a:spcAft>
                <a:spcPts val="0"/>
              </a:spcAft>
              <a:buClrTx/>
              <a:buSzTx/>
              <a:buFont typeface="Arial" panose="020B0604020202020204" pitchFamily="34" charset="0"/>
              <a:defRPr/>
            </a:pPr>
            <a:r>
              <a:rPr sz="2000" b="1" noProof="0" dirty="0">
                <a:ln>
                  <a:noFill/>
                </a:ln>
                <a:solidFill>
                  <a:srgbClr val="C00000"/>
                </a:solidFill>
                <a:effectLst/>
                <a:uLnTx/>
                <a:uFillTx/>
                <a:latin typeface="宋体" panose="02010600030101010101" pitchFamily="2" charset="-122"/>
                <a:cs typeface="宋体" panose="02010600030101010101" pitchFamily="2" charset="-122"/>
                <a:sym typeface="+mn-ea"/>
              </a:rPr>
              <a:t>1、按结构形式分</a:t>
            </a:r>
            <a:r>
              <a:rPr lang="zh-CN" sz="2000" b="1" noProof="0" dirty="0">
                <a:ln>
                  <a:noFill/>
                </a:ln>
                <a:solidFill>
                  <a:srgbClr val="C00000"/>
                </a:solidFill>
                <a:effectLst/>
                <a:uLnTx/>
                <a:uFillTx/>
                <a:latin typeface="宋体" panose="02010600030101010101" pitchFamily="2" charset="-122"/>
                <a:cs typeface="宋体" panose="02010600030101010101" pitchFamily="2" charset="-122"/>
                <a:sym typeface="+mn-ea"/>
              </a:rPr>
              <a:t>：</a:t>
            </a:r>
            <a:endParaRPr sz="2000" b="1" noProof="0" dirty="0">
              <a:ln>
                <a:noFill/>
              </a:ln>
              <a:solidFill>
                <a:srgbClr val="C00000"/>
              </a:solidFill>
              <a:effectLst/>
              <a:uLnTx/>
              <a:uFillTx/>
              <a:latin typeface="宋体" panose="02010600030101010101" pitchFamily="2" charset="-122"/>
              <a:cs typeface="宋体" panose="02010600030101010101" pitchFamily="2" charset="-122"/>
              <a:sym typeface="+mn-ea"/>
            </a:endParaRPr>
          </a:p>
          <a:p>
            <a:pPr marL="452755" marR="0" lvl="0" indent="-342900" algn="l" defTabSz="914400" rtl="0" fontAlgn="auto">
              <a:lnSpc>
                <a:spcPct val="125000"/>
              </a:lnSpc>
              <a:spcBef>
                <a:spcPts val="0"/>
              </a:spcBef>
              <a:spcAft>
                <a:spcPts val="0"/>
              </a:spcAft>
              <a:buClrTx/>
              <a:buSzTx/>
              <a:buFont typeface="Arial" panose="020B0604020202020204" pitchFamily="34" charset="0"/>
              <a:buChar char="•"/>
              <a:defRPr/>
            </a:pPr>
            <a:r>
              <a:rPr sz="2000" b="1" noProof="0" dirty="0">
                <a:ln>
                  <a:noFill/>
                </a:ln>
                <a:effectLst/>
                <a:uLnTx/>
                <a:uFillTx/>
                <a:latin typeface="宋体" panose="02010600030101010101" pitchFamily="2" charset="-122"/>
                <a:cs typeface="宋体" panose="02010600030101010101" pitchFamily="2" charset="-122"/>
                <a:sym typeface="+mn-ea"/>
              </a:rPr>
              <a:t>活塞缸——单杆活塞缸、双杆活塞缸</a:t>
            </a:r>
          </a:p>
          <a:p>
            <a:pPr marL="452755" marR="0" lvl="0" indent="-342900" algn="l" defTabSz="914400" rtl="0" fontAlgn="auto">
              <a:lnSpc>
                <a:spcPct val="125000"/>
              </a:lnSpc>
              <a:spcBef>
                <a:spcPts val="0"/>
              </a:spcBef>
              <a:spcAft>
                <a:spcPts val="0"/>
              </a:spcAft>
              <a:buClrTx/>
              <a:buSzTx/>
              <a:buFont typeface="Arial" panose="020B0604020202020204" pitchFamily="34" charset="0"/>
              <a:buChar char="•"/>
              <a:defRPr/>
            </a:pPr>
            <a:r>
              <a:rPr sz="2000" b="1" noProof="0" dirty="0">
                <a:ln>
                  <a:noFill/>
                </a:ln>
                <a:effectLst/>
                <a:uLnTx/>
                <a:uFillTx/>
                <a:latin typeface="宋体" panose="02010600030101010101" pitchFamily="2" charset="-122"/>
                <a:cs typeface="宋体" panose="02010600030101010101" pitchFamily="2" charset="-122"/>
                <a:sym typeface="+mn-ea"/>
              </a:rPr>
              <a:t>柱塞缸</a:t>
            </a:r>
          </a:p>
          <a:p>
            <a:pPr marL="452755" marR="0" lvl="0" indent="-342900" algn="l" defTabSz="914400" rtl="0" fontAlgn="auto">
              <a:lnSpc>
                <a:spcPct val="125000"/>
              </a:lnSpc>
              <a:spcBef>
                <a:spcPts val="0"/>
              </a:spcBef>
              <a:spcAft>
                <a:spcPts val="0"/>
              </a:spcAft>
              <a:buClrTx/>
              <a:buSzTx/>
              <a:buFont typeface="Arial" panose="020B0604020202020204" pitchFamily="34" charset="0"/>
              <a:buChar char="•"/>
              <a:defRPr/>
            </a:pPr>
            <a:r>
              <a:rPr sz="2000" b="1" noProof="0" dirty="0">
                <a:ln>
                  <a:noFill/>
                </a:ln>
                <a:effectLst/>
                <a:uLnTx/>
                <a:uFillTx/>
                <a:latin typeface="宋体" panose="02010600030101010101" pitchFamily="2" charset="-122"/>
                <a:cs typeface="宋体" panose="02010600030101010101" pitchFamily="2" charset="-122"/>
                <a:sym typeface="+mn-ea"/>
              </a:rPr>
              <a:t>摆动缸——单叶片摆动缸、双叶片摆动缸</a:t>
            </a:r>
          </a:p>
        </p:txBody>
      </p:sp>
      <p:pic>
        <p:nvPicPr>
          <p:cNvPr id="10" name="图片 9" descr="claude-peladeau-5JmMkagEfuM-unsplash"/>
          <p:cNvPicPr>
            <a:picLocks noChangeAspect="1"/>
          </p:cNvPicPr>
          <p:nvPr/>
        </p:nvPicPr>
        <p:blipFill>
          <a:blip r:embed="rId5" cstate="print"/>
          <a:stretch>
            <a:fillRect/>
          </a:stretch>
        </p:blipFill>
        <p:spPr>
          <a:xfrm flipH="1">
            <a:off x="7310755" y="695325"/>
            <a:ext cx="1847850" cy="3141345"/>
          </a:xfrm>
          <a:prstGeom prst="rect">
            <a:avLst/>
          </a:prstGeom>
        </p:spPr>
      </p:pic>
      <p:pic>
        <p:nvPicPr>
          <p:cNvPr id="11" name="图片 10" descr="thisisengineering-raeng-lx8CooX66ms-unsplash"/>
          <p:cNvPicPr>
            <a:picLocks noChangeAspect="1"/>
          </p:cNvPicPr>
          <p:nvPr/>
        </p:nvPicPr>
        <p:blipFill>
          <a:blip r:embed="rId6" cstate="print"/>
          <a:srcRect l="61297" r="15729"/>
          <a:stretch>
            <a:fillRect/>
          </a:stretch>
        </p:blipFill>
        <p:spPr>
          <a:xfrm>
            <a:off x="0" y="4055110"/>
            <a:ext cx="986155" cy="2549525"/>
          </a:xfrm>
          <a:prstGeom prst="rect">
            <a:avLst/>
          </a:prstGeom>
        </p:spPr>
      </p:pic>
      <p:sp>
        <p:nvSpPr>
          <p:cNvPr id="13" name="矩形 12"/>
          <p:cNvSpPr/>
          <p:nvPr/>
        </p:nvSpPr>
        <p:spPr>
          <a:xfrm>
            <a:off x="0" y="4055745"/>
            <a:ext cx="993775" cy="259334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7465"/>
            <a:ext cx="8691880" cy="51384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28650"/>
            <a:ext cx="561975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一、液压马达概述</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32410" y="1307465"/>
            <a:ext cx="8691880" cy="165417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（一）液压马达</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是液压系统的执行元件。</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作用：</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在液压系统中，将液压能（压力</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p</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、流量</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q</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）转换为机械能（转矩</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、角速度</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ω</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），对外做功。</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3</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2" name="Rectangle 3"/>
          <p:cNvSpPr>
            <a:spLocks noGrp="1"/>
          </p:cNvSpPr>
          <p:nvPr/>
        </p:nvSpPr>
        <p:spPr>
          <a:xfrm>
            <a:off x="232410" y="2717165"/>
            <a:ext cx="3974465" cy="372808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（二）工作原理（以叶片马达为例）</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、密闭容积的构成</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ts val="0"/>
              </a:spcBef>
            </a:pPr>
            <a:r>
              <a:rPr lang="zh-CN" altLang="en-US" sz="2000" b="1" dirty="0">
                <a:sym typeface="+mn-ea"/>
              </a:rPr>
              <a:t>由定子、转子、叶片及配流盘</a:t>
            </a:r>
            <a:endParaRPr lang="zh-CN" altLang="en-US" sz="2000" b="1" dirty="0"/>
          </a:p>
          <a:p>
            <a:pPr>
              <a:lnSpc>
                <a:spcPct val="150000"/>
              </a:lnSpc>
              <a:spcBef>
                <a:spcPts val="0"/>
              </a:spcBef>
              <a:buFont typeface="Wingdings" panose="05000000000000000000" pitchFamily="2" charset="2"/>
              <a:buNone/>
            </a:pPr>
            <a:r>
              <a:rPr lang="zh-CN" altLang="en-US" sz="2000" b="1" dirty="0">
                <a:sym typeface="+mn-ea"/>
              </a:rPr>
              <a:t>等零件组成。</a:t>
            </a:r>
            <a:endParaRPr lang="zh-CN" altLang="en-US" sz="2000" b="1" dirty="0"/>
          </a:p>
          <a:p>
            <a:pPr>
              <a:lnSpc>
                <a:spcPct val="150000"/>
              </a:lnSpc>
              <a:spcBef>
                <a:spcPts val="0"/>
              </a:spcBef>
            </a:pPr>
            <a:r>
              <a:rPr lang="zh-CN" altLang="en-US" sz="2000" b="1" dirty="0">
                <a:sym typeface="+mn-ea"/>
              </a:rPr>
              <a:t>叶片</a:t>
            </a:r>
            <a:r>
              <a:rPr lang="en-US" altLang="zh-CN" sz="2000" b="1" dirty="0">
                <a:sym typeface="+mn-ea"/>
              </a:rPr>
              <a:t>1</a:t>
            </a:r>
            <a:r>
              <a:rPr lang="zh-CN" altLang="en-US" sz="2000" b="1" dirty="0">
                <a:sym typeface="+mn-ea"/>
              </a:rPr>
              <a:t>、</a:t>
            </a:r>
            <a:r>
              <a:rPr lang="en-US" altLang="zh-CN" sz="2000" b="1" dirty="0">
                <a:sym typeface="+mn-ea"/>
              </a:rPr>
              <a:t>2</a:t>
            </a:r>
            <a:r>
              <a:rPr lang="zh-CN" altLang="en-US" sz="2000" b="1" dirty="0">
                <a:sym typeface="+mn-ea"/>
              </a:rPr>
              <a:t>、</a:t>
            </a:r>
            <a:r>
              <a:rPr lang="en-US" altLang="zh-CN" sz="2000" b="1" dirty="0">
                <a:sym typeface="+mn-ea"/>
              </a:rPr>
              <a:t>3</a:t>
            </a:r>
            <a:r>
              <a:rPr lang="zh-CN" altLang="en-US" sz="2000" b="1" dirty="0">
                <a:sym typeface="+mn-ea"/>
              </a:rPr>
              <a:t>、</a:t>
            </a:r>
            <a:r>
              <a:rPr lang="en-US" altLang="zh-CN" sz="2000" b="1" dirty="0">
                <a:sym typeface="+mn-ea"/>
              </a:rPr>
              <a:t>4</a:t>
            </a:r>
            <a:r>
              <a:rPr lang="zh-CN" altLang="en-US" sz="2000" b="1" dirty="0">
                <a:sym typeface="+mn-ea"/>
              </a:rPr>
              <a:t>将定子内环、</a:t>
            </a:r>
            <a:endParaRPr lang="zh-CN" altLang="en-US" sz="2000" b="1" dirty="0"/>
          </a:p>
          <a:p>
            <a:pPr>
              <a:lnSpc>
                <a:spcPct val="150000"/>
              </a:lnSpc>
              <a:spcBef>
                <a:spcPts val="0"/>
              </a:spcBef>
              <a:buFont typeface="Wingdings" panose="05000000000000000000" pitchFamily="2" charset="2"/>
              <a:buNone/>
            </a:pPr>
            <a:r>
              <a:rPr lang="zh-CN" altLang="en-US" sz="2000" b="1" dirty="0">
                <a:sym typeface="+mn-ea"/>
              </a:rPr>
              <a:t>转子外圆和配流盘所包围的密闭</a:t>
            </a:r>
            <a:endParaRPr lang="zh-CN" altLang="en-US" sz="2000" b="1" dirty="0"/>
          </a:p>
          <a:p>
            <a:pPr>
              <a:lnSpc>
                <a:spcPct val="150000"/>
              </a:lnSpc>
              <a:spcBef>
                <a:spcPts val="0"/>
              </a:spcBef>
              <a:buFont typeface="Wingdings" panose="05000000000000000000" pitchFamily="2" charset="2"/>
              <a:buNone/>
            </a:pPr>
            <a:r>
              <a:rPr lang="zh-CN" altLang="en-US" sz="2000" b="1" dirty="0">
                <a:sym typeface="+mn-ea"/>
              </a:rPr>
              <a:t>容积分成</a:t>
            </a:r>
            <a:r>
              <a:rPr lang="en-US" altLang="zh-CN" sz="2000" b="1" dirty="0">
                <a:sym typeface="+mn-ea"/>
              </a:rPr>
              <a:t>4</a:t>
            </a:r>
            <a:r>
              <a:rPr lang="zh-CN" altLang="en-US" sz="2000" b="1" dirty="0">
                <a:sym typeface="+mn-ea"/>
              </a:rPr>
              <a:t>个部分。</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pic>
        <p:nvPicPr>
          <p:cNvPr id="11268" name="Picture 4" descr="P1010017"/>
          <p:cNvPicPr>
            <a:picLocks noChangeAspect="1"/>
          </p:cNvPicPr>
          <p:nvPr/>
        </p:nvPicPr>
        <p:blipFill>
          <a:blip r:embed="rId5">
            <a:lum bright="22000"/>
          </a:blip>
          <a:srcRect l="46893" t="17717" r="19530" b="44383"/>
          <a:stretch>
            <a:fillRect/>
          </a:stretch>
        </p:blipFill>
        <p:spPr>
          <a:xfrm>
            <a:off x="4246880" y="2408555"/>
            <a:ext cx="4583430" cy="3879850"/>
          </a:xfrm>
          <a:prstGeom prst="rect">
            <a:avLst/>
          </a:prstGeom>
          <a:noFill/>
          <a:ln w="9525">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0000"/>
          </a:blip>
          <a:stretch>
            <a:fillRect/>
          </a:stretch>
        </a:blipFill>
        <a:effectLst/>
      </p:bgPr>
    </p:bg>
    <p:spTree>
      <p:nvGrpSpPr>
        <p:cNvPr id="1" name=""/>
        <p:cNvGrpSpPr/>
        <p:nvPr/>
      </p:nvGrpSpPr>
      <p:grpSpPr>
        <a:xfrm>
          <a:off x="0" y="0"/>
          <a:ext cx="0" cy="0"/>
          <a:chOff x="0" y="0"/>
          <a:chExt cx="0" cy="0"/>
        </a:xfrm>
      </p:grpSpPr>
      <p:sp>
        <p:nvSpPr>
          <p:cNvPr id="6" name="圆角矩形 3"/>
          <p:cNvSpPr/>
          <p:nvPr/>
        </p:nvSpPr>
        <p:spPr>
          <a:xfrm>
            <a:off x="229870" y="784225"/>
            <a:ext cx="8684260" cy="5512435"/>
          </a:xfrm>
          <a:prstGeom prst="roundRect">
            <a:avLst>
              <a:gd name="adj" fmla="val 4486"/>
            </a:avLst>
          </a:prstGeom>
          <a:solidFill>
            <a:schemeClr val="accent1">
              <a:lumMod val="20000"/>
              <a:lumOff val="80000"/>
              <a:alpha val="28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30</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文本框 9"/>
          <p:cNvSpPr txBox="1"/>
          <p:nvPr/>
        </p:nvSpPr>
        <p:spPr>
          <a:xfrm>
            <a:off x="544830" y="1007110"/>
            <a:ext cx="8197850" cy="1642110"/>
          </a:xfrm>
          <a:prstGeom prst="rect">
            <a:avLst/>
          </a:prstGeom>
          <a:solidFill>
            <a:schemeClr val="accent1">
              <a:lumMod val="20000"/>
              <a:lumOff val="80000"/>
              <a:alpha val="28000"/>
            </a:schemeClr>
          </a:solidFill>
        </p:spPr>
        <p:txBody>
          <a:bodyPr wrap="square" rtlCol="0">
            <a:spAutoFit/>
          </a:bodyPr>
          <a:lstStyle/>
          <a:p>
            <a:pPr marL="342900" indent="-342900">
              <a:lnSpc>
                <a:spcPct val="150000"/>
              </a:lnSpc>
              <a:buFont typeface="Arial" panose="020B0604020202020204" pitchFamily="34" charset="0"/>
              <a:buChar char="•"/>
            </a:pPr>
            <a:r>
              <a:rPr lang="zh-CN" altLang="en-US" sz="2400" b="1" dirty="0">
                <a:sym typeface="+mn-ea"/>
              </a:rPr>
              <a:t>液压缸与液压马达一样，是将液压能转变为机械能的装置，即：将液压能转变为直线运动或摆动的机械能。</a:t>
            </a:r>
            <a:endParaRPr lang="zh-CN" altLang="en-US" sz="2400" b="1" dirty="0"/>
          </a:p>
          <a:p>
            <a:pPr marL="342900" indent="-342900" eaLnBrk="1" hangingPunct="1">
              <a:lnSpc>
                <a:spcPct val="120000"/>
              </a:lnSpc>
              <a:buFont typeface="Wingdings" panose="05000000000000000000" charset="0"/>
              <a:buChar char="u"/>
            </a:pPr>
            <a:endParaRPr lang="zh-CN" altLang="en-US" sz="2400" b="1" dirty="0">
              <a:latin typeface="宋体" panose="02010600030101010101" pitchFamily="2" charset="-122"/>
              <a:sym typeface="+mn-ea"/>
            </a:endParaRPr>
          </a:p>
        </p:txBody>
      </p:sp>
      <p:pic>
        <p:nvPicPr>
          <p:cNvPr id="17" name="图片 16" descr="页脚"/>
          <p:cNvPicPr>
            <a:picLocks noChangeAspect="1"/>
          </p:cNvPicPr>
          <p:nvPr/>
        </p:nvPicPr>
        <p:blipFill>
          <a:blip r:embed="rId4"/>
          <a:srcRect l="7058" r="2210"/>
          <a:stretch>
            <a:fillRect/>
          </a:stretch>
        </p:blipFill>
        <p:spPr>
          <a:xfrm>
            <a:off x="-20320" y="6092825"/>
            <a:ext cx="9274175" cy="976630"/>
          </a:xfrm>
          <a:prstGeom prst="rect">
            <a:avLst/>
          </a:prstGeom>
        </p:spPr>
      </p:pic>
      <p:pic>
        <p:nvPicPr>
          <p:cNvPr id="35844" name="Picture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29870" y="2916555"/>
            <a:ext cx="8684260" cy="2710815"/>
          </a:xfrm>
          <a:prstGeom prst="rect">
            <a:avLst/>
          </a:prstGeom>
          <a:noFill/>
          <a:ln w="9525">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91895"/>
            <a:ext cx="8781415" cy="530796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193165"/>
            <a:ext cx="8716645" cy="5166360"/>
          </a:xfrm>
        </p:spPr>
        <p:txBody>
          <a:bodyPr vert="horz" wrap="square" lIns="91440" tIns="45720" rIns="91440" bIns="45720" anchor="t"/>
          <a:lstStyle/>
          <a:p>
            <a:pPr marL="0" indent="0" eaLnBrk="1" latinLnBrk="0" hangingPunct="1">
              <a:lnSpc>
                <a:spcPct val="125000"/>
              </a:lnSpc>
              <a:spcBef>
                <a:spcPts val="0"/>
              </a:spcBef>
              <a:buFont typeface="Wingdings" panose="05000000000000000000" charset="0"/>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（一）活塞式液压缸——双活塞杆液压缸、单活塞杆液压缸</a:t>
            </a:r>
          </a:p>
          <a:p>
            <a:pPr marL="0" indent="0" eaLnBrk="1" latinLnBrk="0" hangingPunct="1">
              <a:lnSpc>
                <a:spcPct val="125000"/>
              </a:lnSpc>
              <a:spcBef>
                <a:spcPts val="0"/>
              </a:spcBef>
              <a:buFont typeface="Wingdings" panose="05000000000000000000" charset="0"/>
              <a:buNone/>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rPr>
              <a:t>1、双活塞杆液压缸：</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（1）结构组成（如图所示）</a:t>
            </a:r>
          </a:p>
          <a:p>
            <a:pPr marL="0" indent="0" eaLnBrk="1" latinLnBrk="0" hangingPunct="1">
              <a:lnSpc>
                <a:spcPct val="125000"/>
              </a:lnSpc>
              <a:spcBef>
                <a:spcPts val="0"/>
              </a:spcBef>
              <a:buFont typeface="Wingdings" panose="05000000000000000000" charset="0"/>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31</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一、常用液压缸及其速度推力特性</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10" name="组合 9"/>
          <p:cNvGrpSpPr/>
          <p:nvPr/>
        </p:nvGrpSpPr>
        <p:grpSpPr>
          <a:xfrm>
            <a:off x="747395" y="2064518"/>
            <a:ext cx="7732395" cy="4388987"/>
            <a:chOff x="2210" y="5118"/>
            <a:chExt cx="9525" cy="5447"/>
          </a:xfrm>
        </p:grpSpPr>
        <p:pic>
          <p:nvPicPr>
            <p:cNvPr id="11" name="Picture 4"/>
            <p:cNvPicPr>
              <a:picLocks noChangeAspect="1"/>
            </p:cNvPicPr>
            <p:nvPr/>
          </p:nvPicPr>
          <p:blipFill>
            <a:blip r:embed="rId5">
              <a:clrChange>
                <a:clrFrom>
                  <a:srgbClr val="FFFFFF">
                    <a:alpha val="100000"/>
                  </a:srgbClr>
                </a:clrFrom>
                <a:clrTo>
                  <a:srgbClr val="FFFFFF">
                    <a:alpha val="100000"/>
                    <a:alpha val="0"/>
                  </a:srgbClr>
                </a:clrTo>
              </a:clrChange>
            </a:blip>
            <a:srcRect l="46" b="38567"/>
            <a:stretch>
              <a:fillRect/>
            </a:stretch>
          </p:blipFill>
          <p:spPr>
            <a:xfrm>
              <a:off x="2210" y="5248"/>
              <a:ext cx="9525" cy="5317"/>
            </a:xfrm>
            <a:prstGeom prst="rect">
              <a:avLst/>
            </a:prstGeom>
            <a:noFill/>
            <a:ln w="9525">
              <a:noFill/>
            </a:ln>
          </p:spPr>
        </p:pic>
        <p:sp>
          <p:nvSpPr>
            <p:cNvPr id="13" name="TextBox 1"/>
            <p:cNvSpPr txBox="1"/>
            <p:nvPr/>
          </p:nvSpPr>
          <p:spPr>
            <a:xfrm>
              <a:off x="2828" y="5203"/>
              <a:ext cx="895" cy="304"/>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活塞杆</a:t>
              </a:r>
            </a:p>
          </p:txBody>
        </p:sp>
        <p:sp>
          <p:nvSpPr>
            <p:cNvPr id="14" name="TextBox 5"/>
            <p:cNvSpPr txBox="1"/>
            <p:nvPr/>
          </p:nvSpPr>
          <p:spPr>
            <a:xfrm>
              <a:off x="4297" y="5169"/>
              <a:ext cx="695" cy="304"/>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压盖</a:t>
              </a:r>
            </a:p>
          </p:txBody>
        </p:sp>
        <p:sp>
          <p:nvSpPr>
            <p:cNvPr id="15" name="TextBox 6"/>
            <p:cNvSpPr txBox="1"/>
            <p:nvPr/>
          </p:nvSpPr>
          <p:spPr>
            <a:xfrm>
              <a:off x="5300" y="5169"/>
              <a:ext cx="693" cy="304"/>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缸盖</a:t>
              </a:r>
            </a:p>
          </p:txBody>
        </p:sp>
        <p:sp>
          <p:nvSpPr>
            <p:cNvPr id="16" name="TextBox 7"/>
            <p:cNvSpPr txBox="1"/>
            <p:nvPr/>
          </p:nvSpPr>
          <p:spPr>
            <a:xfrm>
              <a:off x="6504" y="5187"/>
              <a:ext cx="695" cy="304"/>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缸筒</a:t>
              </a:r>
            </a:p>
          </p:txBody>
        </p:sp>
        <p:sp>
          <p:nvSpPr>
            <p:cNvPr id="17" name="TextBox 8"/>
            <p:cNvSpPr txBox="1"/>
            <p:nvPr/>
          </p:nvSpPr>
          <p:spPr>
            <a:xfrm>
              <a:off x="7752" y="5153"/>
              <a:ext cx="695" cy="304"/>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活塞</a:t>
              </a:r>
            </a:p>
          </p:txBody>
        </p:sp>
        <p:sp>
          <p:nvSpPr>
            <p:cNvPr id="19" name="TextBox 9"/>
            <p:cNvSpPr txBox="1"/>
            <p:nvPr/>
          </p:nvSpPr>
          <p:spPr>
            <a:xfrm>
              <a:off x="9501" y="5118"/>
              <a:ext cx="897" cy="304"/>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密封圈</a:t>
              </a: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91895"/>
            <a:ext cx="8781415" cy="530796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192530"/>
            <a:ext cx="8716645" cy="5166995"/>
          </a:xfrm>
        </p:spPr>
        <p:txBody>
          <a:bodyPr vert="horz" wrap="square" lIns="91440" tIns="45720" rIns="91440" bIns="45720" anchor="t"/>
          <a:lstStyle/>
          <a:p>
            <a:pPr eaLnBrk="1" hangingPunct="1"/>
            <a:r>
              <a:rPr lang="zh-CN" altLang="en-US" sz="2000" b="1" dirty="0">
                <a:solidFill>
                  <a:srgbClr val="C00000"/>
                </a:solidFill>
                <a:sym typeface="+mn-ea"/>
              </a:rPr>
              <a:t>缸体部分</a:t>
            </a:r>
            <a:r>
              <a:rPr lang="en-US" altLang="zh-CN" sz="2000" b="1" dirty="0">
                <a:latin typeface="Arial" panose="020B0604020202020204" pitchFamily="34" charset="0"/>
                <a:sym typeface="+mn-ea"/>
              </a:rPr>
              <a:t>——</a:t>
            </a:r>
            <a:r>
              <a:rPr lang="zh-CN" altLang="en-US" sz="2000" b="1" dirty="0">
                <a:sym typeface="+mn-ea"/>
              </a:rPr>
              <a:t>缸筒</a:t>
            </a:r>
            <a:r>
              <a:rPr lang="en-US" altLang="zh-CN" sz="2000" b="1" dirty="0">
                <a:sym typeface="+mn-ea"/>
              </a:rPr>
              <a:t>4</a:t>
            </a:r>
            <a:r>
              <a:rPr lang="zh-CN" altLang="en-US" sz="2000" b="1" dirty="0">
                <a:sym typeface="+mn-ea"/>
              </a:rPr>
              <a:t>、缸盖</a:t>
            </a:r>
            <a:r>
              <a:rPr lang="en-US" altLang="zh-CN" sz="2000" b="1" dirty="0">
                <a:sym typeface="+mn-ea"/>
              </a:rPr>
              <a:t>3</a:t>
            </a:r>
            <a:r>
              <a:rPr lang="zh-CN" altLang="en-US" sz="2000" b="1" dirty="0">
                <a:sym typeface="+mn-ea"/>
              </a:rPr>
              <a:t>、压盖</a:t>
            </a:r>
            <a:r>
              <a:rPr lang="en-US" altLang="zh-CN" sz="2000" b="1" dirty="0">
                <a:sym typeface="+mn-ea"/>
              </a:rPr>
              <a:t>2</a:t>
            </a:r>
            <a:r>
              <a:rPr lang="zh-CN" altLang="en-US" sz="2000" b="1" dirty="0">
                <a:sym typeface="+mn-ea"/>
              </a:rPr>
              <a:t>；</a:t>
            </a:r>
            <a:endParaRPr lang="zh-CN" altLang="en-US" sz="2000" b="1" dirty="0"/>
          </a:p>
          <a:p>
            <a:pPr eaLnBrk="1" hangingPunct="1"/>
            <a:r>
              <a:rPr lang="zh-CN" altLang="en-US" sz="2000" b="1" dirty="0">
                <a:solidFill>
                  <a:srgbClr val="C00000"/>
                </a:solidFill>
                <a:sym typeface="+mn-ea"/>
              </a:rPr>
              <a:t>活塞部分</a:t>
            </a:r>
            <a:r>
              <a:rPr lang="en-US" altLang="zh-CN" sz="2000" b="1" dirty="0">
                <a:latin typeface="Arial" panose="020B0604020202020204" pitchFamily="34" charset="0"/>
                <a:sym typeface="+mn-ea"/>
              </a:rPr>
              <a:t>——</a:t>
            </a:r>
            <a:r>
              <a:rPr lang="zh-CN" altLang="en-US" sz="2000" b="1" dirty="0">
                <a:sym typeface="+mn-ea"/>
              </a:rPr>
              <a:t>活塞</a:t>
            </a:r>
            <a:r>
              <a:rPr lang="en-US" altLang="zh-CN" sz="2000" b="1" dirty="0">
                <a:sym typeface="+mn-ea"/>
              </a:rPr>
              <a:t>5</a:t>
            </a:r>
            <a:r>
              <a:rPr lang="zh-CN" altLang="en-US" sz="2000" b="1" dirty="0">
                <a:sym typeface="+mn-ea"/>
              </a:rPr>
              <a:t>、活塞杆</a:t>
            </a:r>
            <a:r>
              <a:rPr lang="en-US" altLang="zh-CN" sz="2000" b="1" dirty="0">
                <a:sym typeface="+mn-ea"/>
              </a:rPr>
              <a:t>6</a:t>
            </a:r>
            <a:endParaRPr lang="en-US" altLang="zh-CN" sz="2000" b="1" dirty="0"/>
          </a:p>
          <a:p>
            <a:pPr eaLnBrk="1" hangingPunct="1"/>
            <a:r>
              <a:rPr lang="zh-CN" altLang="en-US" sz="2000" b="1" dirty="0">
                <a:solidFill>
                  <a:srgbClr val="C00000"/>
                </a:solidFill>
                <a:sym typeface="+mn-ea"/>
              </a:rPr>
              <a:t>密封部分</a:t>
            </a:r>
            <a:r>
              <a:rPr lang="en-US" altLang="zh-CN" sz="2000" b="1" dirty="0">
                <a:latin typeface="Arial" panose="020B0604020202020204" pitchFamily="34" charset="0"/>
                <a:sym typeface="+mn-ea"/>
              </a:rPr>
              <a:t>——</a:t>
            </a:r>
            <a:r>
              <a:rPr lang="zh-CN" altLang="en-US" sz="2000" b="1" dirty="0">
                <a:sym typeface="+mn-ea"/>
              </a:rPr>
              <a:t>活塞与缸筒之间的密封（采用间隙密封）；</a:t>
            </a:r>
            <a:endParaRPr lang="zh-CN" altLang="en-US" sz="2000" b="1" dirty="0"/>
          </a:p>
          <a:p>
            <a:pPr marL="0" indent="0" eaLnBrk="1" hangingPunct="1">
              <a:buNone/>
            </a:pPr>
            <a:r>
              <a:rPr lang="zh-CN" altLang="en-US" sz="2000" b="1" dirty="0">
                <a:sym typeface="+mn-ea"/>
              </a:rPr>
              <a:t>                                 活塞杆与缸盖之间的密封（采用密封圈密封）</a:t>
            </a:r>
            <a:endParaRPr lang="zh-CN" altLang="en-US" sz="2000" b="1" dirty="0"/>
          </a:p>
          <a:p>
            <a:pPr eaLnBrk="1" latinLnBrk="0" hangingPunct="1">
              <a:lnSpc>
                <a:spcPct val="125000"/>
              </a:lnSpc>
              <a:spcBef>
                <a:spcPts val="0"/>
              </a:spcBef>
              <a:buFont typeface="Wingdings" panose="05000000000000000000" charset="0"/>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32</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20" name="组合 19"/>
          <p:cNvGrpSpPr/>
          <p:nvPr/>
        </p:nvGrpSpPr>
        <p:grpSpPr>
          <a:xfrm>
            <a:off x="1195712" y="2722401"/>
            <a:ext cx="6842760" cy="3777459"/>
            <a:chOff x="2271" y="5096"/>
            <a:chExt cx="9525" cy="5469"/>
          </a:xfrm>
        </p:grpSpPr>
        <p:pic>
          <p:nvPicPr>
            <p:cNvPr id="21" name="Picture 4"/>
            <p:cNvPicPr>
              <a:picLocks noChangeAspect="1"/>
            </p:cNvPicPr>
            <p:nvPr/>
          </p:nvPicPr>
          <p:blipFill>
            <a:blip r:embed="rId5">
              <a:clrChange>
                <a:clrFrom>
                  <a:srgbClr val="FFFFFF">
                    <a:alpha val="100000"/>
                  </a:srgbClr>
                </a:clrFrom>
                <a:clrTo>
                  <a:srgbClr val="FFFFFF">
                    <a:alpha val="100000"/>
                    <a:alpha val="0"/>
                  </a:srgbClr>
                </a:clrTo>
              </a:clrChange>
            </a:blip>
            <a:srcRect l="46" b="38567"/>
            <a:stretch>
              <a:fillRect/>
            </a:stretch>
          </p:blipFill>
          <p:spPr>
            <a:xfrm>
              <a:off x="2271" y="5248"/>
              <a:ext cx="9525" cy="5317"/>
            </a:xfrm>
            <a:prstGeom prst="rect">
              <a:avLst/>
            </a:prstGeom>
            <a:noFill/>
            <a:ln w="9525">
              <a:noFill/>
            </a:ln>
          </p:spPr>
        </p:pic>
        <p:sp>
          <p:nvSpPr>
            <p:cNvPr id="22" name="TextBox 1"/>
            <p:cNvSpPr txBox="1"/>
            <p:nvPr/>
          </p:nvSpPr>
          <p:spPr>
            <a:xfrm>
              <a:off x="2966" y="5096"/>
              <a:ext cx="895" cy="355"/>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活塞杆</a:t>
              </a:r>
            </a:p>
          </p:txBody>
        </p:sp>
        <p:sp>
          <p:nvSpPr>
            <p:cNvPr id="23" name="TextBox 5"/>
            <p:cNvSpPr txBox="1"/>
            <p:nvPr/>
          </p:nvSpPr>
          <p:spPr>
            <a:xfrm>
              <a:off x="4274" y="5173"/>
              <a:ext cx="695" cy="355"/>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压盖</a:t>
              </a:r>
            </a:p>
          </p:txBody>
        </p:sp>
        <p:sp>
          <p:nvSpPr>
            <p:cNvPr id="24" name="TextBox 6"/>
            <p:cNvSpPr txBox="1"/>
            <p:nvPr/>
          </p:nvSpPr>
          <p:spPr>
            <a:xfrm>
              <a:off x="5363" y="5173"/>
              <a:ext cx="693" cy="355"/>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缸盖</a:t>
              </a:r>
            </a:p>
          </p:txBody>
        </p:sp>
        <p:sp>
          <p:nvSpPr>
            <p:cNvPr id="25" name="TextBox 7"/>
            <p:cNvSpPr txBox="1"/>
            <p:nvPr/>
          </p:nvSpPr>
          <p:spPr>
            <a:xfrm>
              <a:off x="6585" y="5100"/>
              <a:ext cx="695" cy="355"/>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缸筒</a:t>
              </a:r>
            </a:p>
          </p:txBody>
        </p:sp>
        <p:sp>
          <p:nvSpPr>
            <p:cNvPr id="26" name="TextBox 8"/>
            <p:cNvSpPr txBox="1"/>
            <p:nvPr/>
          </p:nvSpPr>
          <p:spPr>
            <a:xfrm>
              <a:off x="7774" y="5162"/>
              <a:ext cx="695" cy="355"/>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活塞</a:t>
              </a:r>
            </a:p>
          </p:txBody>
        </p:sp>
        <p:sp>
          <p:nvSpPr>
            <p:cNvPr id="27" name="TextBox 9"/>
            <p:cNvSpPr txBox="1"/>
            <p:nvPr/>
          </p:nvSpPr>
          <p:spPr>
            <a:xfrm>
              <a:off x="9592" y="5096"/>
              <a:ext cx="897" cy="355"/>
            </a:xfrm>
            <a:prstGeom prst="rect">
              <a:avLst/>
            </a:prstGeom>
            <a:noFill/>
            <a:ln w="9525">
              <a:noFill/>
            </a:ln>
          </p:spPr>
          <p:txBody>
            <a:bodyPr wrap="square">
              <a:spAutoFit/>
            </a:bodyPr>
            <a:lstStyle/>
            <a:p>
              <a:r>
                <a:rPr lang="zh-CN" altLang="en-US" sz="1000" dirty="0">
                  <a:solidFill>
                    <a:srgbClr val="C00000"/>
                  </a:solidFill>
                  <a:latin typeface="Garamond" panose="02020404030301010803" pitchFamily="18" charset="0"/>
                </a:rPr>
                <a:t>密封圈</a:t>
              </a: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529715"/>
            <a:ext cx="8781415" cy="444436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652905"/>
            <a:ext cx="8716645" cy="4706620"/>
          </a:xfrm>
        </p:spPr>
        <p:txBody>
          <a:bodyPr vert="horz" wrap="square" lIns="91440" tIns="45720" rIns="91440" bIns="45720" anchor="t"/>
          <a:lstStyle/>
          <a:p>
            <a:pPr eaLnBrk="1" hangingPunct="1">
              <a:lnSpc>
                <a:spcPct val="120000"/>
              </a:lnSpc>
              <a:buClrTx/>
              <a:buSzTx/>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）结构特点：</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20000"/>
              </a:lnSpc>
              <a:buClrTx/>
              <a:buSzTx/>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液压缸两端的活塞杆直径相等，即：</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左、右两腔的有效面积相等。</a:t>
            </a: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33</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60020" y="762635"/>
            <a:ext cx="739203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7893" name="Picture 4"/>
          <p:cNvPicPr>
            <a:picLocks noChangeAspect="1"/>
          </p:cNvPicPr>
          <p:nvPr/>
        </p:nvPicPr>
        <p:blipFill>
          <a:blip r:embed="rId5">
            <a:clrChange>
              <a:clrFrom>
                <a:srgbClr val="FFFFFF">
                  <a:alpha val="100000"/>
                </a:srgbClr>
              </a:clrFrom>
              <a:clrTo>
                <a:srgbClr val="FFFFFF">
                  <a:alpha val="100000"/>
                  <a:alpha val="0"/>
                </a:srgbClr>
              </a:clrTo>
            </a:clrChange>
          </a:blip>
          <a:srcRect l="-1021" t="-1149" b="69884"/>
          <a:stretch>
            <a:fillRect/>
          </a:stretch>
        </p:blipFill>
        <p:spPr>
          <a:xfrm>
            <a:off x="158750" y="3088640"/>
            <a:ext cx="8781415" cy="2467610"/>
          </a:xfrm>
          <a:prstGeom prst="rect">
            <a:avLst/>
          </a:prstGeom>
          <a:noFill/>
          <a:ln w="9525">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094105"/>
            <a:ext cx="8781415" cy="57638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094740"/>
            <a:ext cx="8716645" cy="5264785"/>
          </a:xfrm>
        </p:spPr>
        <p:txBody>
          <a:bodyPr vert="horz" wrap="square" lIns="91440" tIns="45720" rIns="91440" bIns="45720" anchor="t"/>
          <a:lstStyle/>
          <a:p>
            <a:pPr algn="just" eaLnBrk="1" latinLnBrk="0" hangingPunct="1">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）安装方式</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有两种</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① 油缸固定，活塞杆运动</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工作台的移动范围是油缸行程的</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倍。</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占地面积大，适用于小型机床；</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② 活塞杆固定，油缸运动</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工作台的移动范围是油缸行程的</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倍。</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占地面积小，适用于大、中型机床；</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0000"/>
              </a:lnSpc>
              <a:spcBef>
                <a:spcPts val="0"/>
              </a:spcBef>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34</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0660" name="Picture 4" descr="3-6"/>
          <p:cNvPicPr>
            <a:picLocks noChangeAspect="1"/>
          </p:cNvPicPr>
          <p:nvPr/>
        </p:nvPicPr>
        <p:blipFill>
          <a:blip r:embed="rId5">
            <a:clrChange>
              <a:clrFrom>
                <a:srgbClr val="FFFFFF">
                  <a:alpha val="100000"/>
                </a:srgbClr>
              </a:clrFrom>
              <a:clrTo>
                <a:srgbClr val="FFFFFF">
                  <a:alpha val="100000"/>
                  <a:alpha val="0"/>
                </a:srgbClr>
              </a:clrTo>
            </a:clrChange>
          </a:blip>
          <a:srcRect t="8426" b="7249"/>
          <a:stretch>
            <a:fillRect/>
          </a:stretch>
        </p:blipFill>
        <p:spPr>
          <a:xfrm>
            <a:off x="774700" y="3543300"/>
            <a:ext cx="7596505" cy="295084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blinds(horizontal)">
                                      <p:cBhvr>
                                        <p:cTn id="7" dur="5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094105"/>
            <a:ext cx="8781415" cy="57638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094740"/>
            <a:ext cx="8716645" cy="5264785"/>
          </a:xfrm>
        </p:spPr>
        <p:txBody>
          <a:bodyPr vert="horz" wrap="square" lIns="91440" tIns="45720" rIns="91440" bIns="45720" anchor="t"/>
          <a:lstStyle/>
          <a:p>
            <a:pPr eaLnBrk="1" latinLnBrk="0" hangingPunct="1">
              <a:lnSpc>
                <a:spcPct val="150000"/>
              </a:lnSpc>
              <a:spcBef>
                <a:spcPts val="0"/>
              </a:spcBef>
              <a:buClrTx/>
              <a:buSzTx/>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）速度推力特性</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以活塞为研究对象，运动平衡方程式：</a:t>
            </a:r>
          </a:p>
          <a:p>
            <a:pPr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eaLnBrk="1" latinLnBrk="0" hangingPunct="1">
              <a:lnSpc>
                <a:spcPct val="125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得：活塞杆推力</a:t>
            </a:r>
          </a:p>
          <a:p>
            <a:pPr eaLnBrk="1" latinLnBrk="0" hangingPunct="1">
              <a:lnSpc>
                <a:spcPct val="125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eaLnBrk="1" latinLnBrk="0" hangingPunct="1">
              <a:lnSpc>
                <a:spcPct val="125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eaLnBrk="1" latinLnBrk="0" hangingPunct="1">
              <a:lnSpc>
                <a:spcPct val="125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marL="0" indent="0" eaLnBrk="1" latinLnBrk="0" hangingPunct="1">
              <a:lnSpc>
                <a:spcPct val="125000"/>
              </a:lnSpc>
              <a:spcBef>
                <a:spcPts val="0"/>
              </a:spcBef>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活塞杆速度                         式中，</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D——</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活塞直径；</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d——</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活塞杆直径。</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35</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9" name="图片 8">
            <a:extLst>
              <a:ext uri="{FF2B5EF4-FFF2-40B4-BE49-F238E27FC236}">
                <a16:creationId xmlns:a16="http://schemas.microsoft.com/office/drawing/2014/main" xmlns="" id="{463BF35A-5ABF-43D0-85DC-4EFDF8AA36C0}"/>
              </a:ext>
            </a:extLst>
          </p:cNvPr>
          <p:cNvPicPr>
            <a:picLocks noChangeAspect="1"/>
          </p:cNvPicPr>
          <p:nvPr/>
        </p:nvPicPr>
        <p:blipFill>
          <a:blip r:embed="rId5"/>
          <a:stretch>
            <a:fillRect/>
          </a:stretch>
        </p:blipFill>
        <p:spPr>
          <a:xfrm>
            <a:off x="884609" y="2085773"/>
            <a:ext cx="6970776" cy="1456944"/>
          </a:xfrm>
          <a:prstGeom prst="rect">
            <a:avLst/>
          </a:prstGeom>
        </p:spPr>
      </p:pic>
      <p:pic>
        <p:nvPicPr>
          <p:cNvPr id="10" name="图片 9">
            <a:extLst>
              <a:ext uri="{FF2B5EF4-FFF2-40B4-BE49-F238E27FC236}">
                <a16:creationId xmlns:a16="http://schemas.microsoft.com/office/drawing/2014/main" xmlns="" id="{9727CEB4-4BAE-498D-A863-7936D39D7092}"/>
              </a:ext>
            </a:extLst>
          </p:cNvPr>
          <p:cNvPicPr>
            <a:picLocks noChangeAspect="1"/>
          </p:cNvPicPr>
          <p:nvPr/>
        </p:nvPicPr>
        <p:blipFill>
          <a:blip r:embed="rId6"/>
          <a:stretch>
            <a:fillRect/>
          </a:stretch>
        </p:blipFill>
        <p:spPr>
          <a:xfrm>
            <a:off x="2627784" y="3767966"/>
            <a:ext cx="4715720" cy="950726"/>
          </a:xfrm>
          <a:prstGeom prst="rect">
            <a:avLst/>
          </a:prstGeom>
        </p:spPr>
      </p:pic>
      <p:pic>
        <p:nvPicPr>
          <p:cNvPr id="11" name="图片 10">
            <a:extLst>
              <a:ext uri="{FF2B5EF4-FFF2-40B4-BE49-F238E27FC236}">
                <a16:creationId xmlns:a16="http://schemas.microsoft.com/office/drawing/2014/main" xmlns="" id="{4B9DEC7A-04FC-437A-9CCE-814444AF1482}"/>
              </a:ext>
            </a:extLst>
          </p:cNvPr>
          <p:cNvPicPr>
            <a:picLocks noChangeAspect="1"/>
          </p:cNvPicPr>
          <p:nvPr/>
        </p:nvPicPr>
        <p:blipFill>
          <a:blip r:embed="rId7"/>
          <a:stretch>
            <a:fillRect/>
          </a:stretch>
        </p:blipFill>
        <p:spPr>
          <a:xfrm>
            <a:off x="2775585" y="5319154"/>
            <a:ext cx="2097024" cy="116281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91895"/>
            <a:ext cx="8781415" cy="541274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193165"/>
            <a:ext cx="8716645" cy="5166360"/>
          </a:xfrm>
        </p:spPr>
        <p:txBody>
          <a:bodyPr vert="horz" wrap="square" lIns="91440" tIns="45720" rIns="91440" bIns="45720" anchor="t"/>
          <a:lstStyle/>
          <a:p>
            <a:pPr algn="just" eaLnBrk="1" hangingPunct="1">
              <a:lnSpc>
                <a:spcPct val="110000"/>
              </a:lnSpc>
              <a:buClrTx/>
              <a:buSzTx/>
              <a:buFont typeface="Wingdings" panose="05000000000000000000" pitchFamily="2" charset="2"/>
              <a:buNone/>
            </a:pPr>
            <a:r>
              <a:rPr lang="zh-CN" altLang="en-US" sz="2000" b="1" dirty="0">
                <a:solidFill>
                  <a:srgbClr val="C00000"/>
                </a:solidFill>
                <a:sym typeface="+mn-ea"/>
              </a:rPr>
              <a:t>2、单活塞杆液压缸</a:t>
            </a:r>
            <a:endParaRPr lang="zh-CN" altLang="en-US" sz="2000" b="1" dirty="0">
              <a:solidFill>
                <a:srgbClr val="C00000"/>
              </a:solidFill>
            </a:endParaRPr>
          </a:p>
          <a:p>
            <a:pPr algn="just" eaLnBrk="1" hangingPunct="1">
              <a:lnSpc>
                <a:spcPct val="110000"/>
              </a:lnSpc>
              <a:buClrTx/>
              <a:buSzTx/>
              <a:buFont typeface="Wingdings" panose="05000000000000000000" pitchFamily="2" charset="2"/>
              <a:buNone/>
            </a:pPr>
            <a:r>
              <a:rPr lang="zh-CN" altLang="en-US" sz="2000" b="1" dirty="0">
                <a:sym typeface="+mn-ea"/>
              </a:rPr>
              <a:t>（1）结构特点——液压缸只有一端有活塞杆。</a:t>
            </a:r>
            <a:endParaRPr lang="zh-CN" altLang="en-US" sz="2000" b="1" dirty="0"/>
          </a:p>
          <a:p>
            <a:pPr algn="just" eaLnBrk="1" hangingPunct="1">
              <a:lnSpc>
                <a:spcPct val="110000"/>
              </a:lnSpc>
              <a:buClrTx/>
              <a:buSzTx/>
              <a:buFont typeface="Wingdings" panose="05000000000000000000" pitchFamily="2" charset="2"/>
              <a:buNone/>
            </a:pPr>
            <a:r>
              <a:rPr lang="zh-CN" altLang="en-US" sz="2000" b="1" dirty="0">
                <a:sym typeface="+mn-ea"/>
              </a:rPr>
              <a:t>（2）结构组成——有3部分组成：</a:t>
            </a:r>
            <a:endParaRPr lang="zh-CN" altLang="en-US" sz="2000" b="1" dirty="0"/>
          </a:p>
          <a:p>
            <a:pPr algn="just" eaLnBrk="1" hangingPunct="1">
              <a:lnSpc>
                <a:spcPct val="110000"/>
              </a:lnSpc>
              <a:buClrTx/>
              <a:buSzTx/>
            </a:pPr>
            <a:r>
              <a:rPr lang="zh-CN" altLang="en-US" sz="2000" b="1" dirty="0">
                <a:sym typeface="+mn-ea"/>
              </a:rPr>
              <a:t>缸体——缸筒7、法兰盘3、10、缸底1，缸头18、缸盖14、导向套12；</a:t>
            </a:r>
            <a:endParaRPr lang="zh-CN" altLang="en-US" sz="2000" b="1" dirty="0"/>
          </a:p>
          <a:p>
            <a:pPr algn="just" eaLnBrk="1" hangingPunct="1">
              <a:lnSpc>
                <a:spcPct val="110000"/>
              </a:lnSpc>
              <a:buClrTx/>
              <a:buSzTx/>
            </a:pPr>
            <a:r>
              <a:rPr lang="zh-CN" altLang="en-US" sz="2000" b="1" dirty="0">
                <a:sym typeface="+mn-ea"/>
              </a:rPr>
              <a:t>活塞——活塞21、活塞杆8、缓冲套6、无杆缓冲套24，导向环5；</a:t>
            </a:r>
            <a:endParaRPr lang="zh-CN" altLang="en-US" sz="2000" b="1" dirty="0"/>
          </a:p>
          <a:p>
            <a:pPr algn="just" eaLnBrk="1" latinLnBrk="0" hangingPunct="1">
              <a:lnSpc>
                <a:spcPct val="110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36</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119888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a:p>
            <a:pPr algn="l"/>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7" name="组合 6"/>
          <p:cNvGrpSpPr/>
          <p:nvPr/>
        </p:nvGrpSpPr>
        <p:grpSpPr>
          <a:xfrm>
            <a:off x="1416731" y="2997897"/>
            <a:ext cx="6579189" cy="3564572"/>
            <a:chOff x="1457" y="3862"/>
            <a:chExt cx="11301" cy="6149"/>
          </a:xfrm>
        </p:grpSpPr>
        <p:pic>
          <p:nvPicPr>
            <p:cNvPr id="9" name="Picture 4"/>
            <p:cNvPicPr>
              <a:picLocks noChangeAspect="1"/>
            </p:cNvPicPr>
            <p:nvPr/>
          </p:nvPicPr>
          <p:blipFill>
            <a:blip r:embed="rId5">
              <a:clrChange>
                <a:clrFrom>
                  <a:srgbClr val="FFFFFF">
                    <a:alpha val="100000"/>
                  </a:srgbClr>
                </a:clrFrom>
                <a:clrTo>
                  <a:srgbClr val="FFFFFF">
                    <a:alpha val="100000"/>
                    <a:alpha val="0"/>
                  </a:srgbClr>
                </a:clrTo>
              </a:clrChange>
            </a:blip>
            <a:srcRect r="838" b="46773"/>
            <a:stretch>
              <a:fillRect/>
            </a:stretch>
          </p:blipFill>
          <p:spPr>
            <a:xfrm>
              <a:off x="1643" y="4265"/>
              <a:ext cx="11115" cy="5638"/>
            </a:xfrm>
            <a:prstGeom prst="rect">
              <a:avLst/>
            </a:prstGeom>
            <a:noFill/>
            <a:ln w="9525">
              <a:noFill/>
            </a:ln>
          </p:spPr>
        </p:pic>
        <p:sp>
          <p:nvSpPr>
            <p:cNvPr id="11" name="矩形 1"/>
            <p:cNvSpPr/>
            <p:nvPr/>
          </p:nvSpPr>
          <p:spPr>
            <a:xfrm>
              <a:off x="5730" y="3983"/>
              <a:ext cx="553" cy="900"/>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缸筒</a:t>
              </a:r>
              <a:endParaRPr lang="zh-CN" altLang="en-US" sz="1400" dirty="0">
                <a:solidFill>
                  <a:srgbClr val="C00000"/>
                </a:solidFill>
                <a:latin typeface="Garamond" panose="02020404030301010803" pitchFamily="18" charset="0"/>
              </a:endParaRPr>
            </a:p>
          </p:txBody>
        </p:sp>
        <p:sp>
          <p:nvSpPr>
            <p:cNvPr id="13" name="矩形 5"/>
            <p:cNvSpPr/>
            <p:nvPr/>
          </p:nvSpPr>
          <p:spPr>
            <a:xfrm>
              <a:off x="3165" y="3862"/>
              <a:ext cx="617" cy="1274"/>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法兰盘</a:t>
              </a:r>
            </a:p>
          </p:txBody>
        </p:sp>
        <p:sp>
          <p:nvSpPr>
            <p:cNvPr id="14" name="矩形 6"/>
            <p:cNvSpPr/>
            <p:nvPr/>
          </p:nvSpPr>
          <p:spPr>
            <a:xfrm>
              <a:off x="7437" y="4006"/>
              <a:ext cx="572" cy="1274"/>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法兰盘</a:t>
              </a:r>
            </a:p>
          </p:txBody>
        </p:sp>
        <p:sp>
          <p:nvSpPr>
            <p:cNvPr id="15" name="矩形 7"/>
            <p:cNvSpPr/>
            <p:nvPr/>
          </p:nvSpPr>
          <p:spPr>
            <a:xfrm>
              <a:off x="1457" y="4074"/>
              <a:ext cx="535" cy="900"/>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缸底</a:t>
              </a:r>
            </a:p>
          </p:txBody>
        </p:sp>
        <p:sp>
          <p:nvSpPr>
            <p:cNvPr id="16" name="矩形 8"/>
            <p:cNvSpPr/>
            <p:nvPr/>
          </p:nvSpPr>
          <p:spPr>
            <a:xfrm>
              <a:off x="8788" y="9028"/>
              <a:ext cx="857" cy="900"/>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缸头</a:t>
              </a:r>
            </a:p>
          </p:txBody>
        </p:sp>
        <p:sp>
          <p:nvSpPr>
            <p:cNvPr id="17" name="矩形 9"/>
            <p:cNvSpPr/>
            <p:nvPr/>
          </p:nvSpPr>
          <p:spPr>
            <a:xfrm>
              <a:off x="9599" y="4074"/>
              <a:ext cx="855" cy="900"/>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缸盖</a:t>
              </a:r>
            </a:p>
          </p:txBody>
        </p:sp>
        <p:sp>
          <p:nvSpPr>
            <p:cNvPr id="31" name="矩形 10"/>
            <p:cNvSpPr/>
            <p:nvPr/>
          </p:nvSpPr>
          <p:spPr>
            <a:xfrm>
              <a:off x="8356" y="4006"/>
              <a:ext cx="495" cy="1274"/>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导向套</a:t>
              </a:r>
            </a:p>
          </p:txBody>
        </p:sp>
        <p:sp>
          <p:nvSpPr>
            <p:cNvPr id="32" name="矩形 11"/>
            <p:cNvSpPr/>
            <p:nvPr/>
          </p:nvSpPr>
          <p:spPr>
            <a:xfrm>
              <a:off x="4880" y="9088"/>
              <a:ext cx="858" cy="900"/>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活塞</a:t>
              </a:r>
            </a:p>
          </p:txBody>
        </p:sp>
        <p:sp>
          <p:nvSpPr>
            <p:cNvPr id="33" name="矩形 12"/>
            <p:cNvSpPr/>
            <p:nvPr/>
          </p:nvSpPr>
          <p:spPr>
            <a:xfrm>
              <a:off x="6317" y="3969"/>
              <a:ext cx="765" cy="1274"/>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活塞杆</a:t>
              </a:r>
            </a:p>
          </p:txBody>
        </p:sp>
        <p:sp>
          <p:nvSpPr>
            <p:cNvPr id="34" name="矩形 17"/>
            <p:cNvSpPr/>
            <p:nvPr/>
          </p:nvSpPr>
          <p:spPr>
            <a:xfrm>
              <a:off x="3215" y="9111"/>
              <a:ext cx="1137" cy="900"/>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缓冲套</a:t>
              </a: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91895"/>
            <a:ext cx="8781415" cy="56140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193165"/>
            <a:ext cx="8716645" cy="5166360"/>
          </a:xfrm>
        </p:spPr>
        <p:txBody>
          <a:bodyPr vert="horz" wrap="square" lIns="91440" tIns="45720" rIns="91440" bIns="45720" anchor="t"/>
          <a:lstStyle/>
          <a:p>
            <a:pPr eaLnBrk="1" hangingPunct="1">
              <a:lnSpc>
                <a:spcPct val="12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密封</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有两种形式。</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动密封：</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格莱圈密封</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，斯特圈密封</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15</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Y</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形密封圈</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17</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，防尘圈</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16</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20000"/>
              </a:lnSpc>
              <a:buFont typeface="Wingdings" panose="05000000000000000000" pitchFamily="2" charset="2"/>
              <a:buNone/>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静密封：</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O</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形密封圈</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9</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23</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eaLnBrk="1" hangingPunct="1"/>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排气和节流</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排气装置</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、节流阀</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11</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（3）安装方式——也有两种：缸筒固定、活塞固定</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这两种安装方式，工作台的移动范围均为活塞有效行程的两倍。</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37</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7" name="组合 6"/>
          <p:cNvGrpSpPr/>
          <p:nvPr/>
        </p:nvGrpSpPr>
        <p:grpSpPr>
          <a:xfrm>
            <a:off x="2016002" y="3440439"/>
            <a:ext cx="5214743" cy="3058878"/>
            <a:chOff x="1359" y="3813"/>
            <a:chExt cx="11399" cy="6979"/>
          </a:xfrm>
        </p:grpSpPr>
        <p:pic>
          <p:nvPicPr>
            <p:cNvPr id="9" name="Picture 4"/>
            <p:cNvPicPr>
              <a:picLocks noChangeAspect="1"/>
            </p:cNvPicPr>
            <p:nvPr/>
          </p:nvPicPr>
          <p:blipFill>
            <a:blip r:embed="rId5">
              <a:clrChange>
                <a:clrFrom>
                  <a:srgbClr val="FFFFFF">
                    <a:alpha val="100000"/>
                  </a:srgbClr>
                </a:clrFrom>
                <a:clrTo>
                  <a:srgbClr val="FFFFFF">
                    <a:alpha val="100000"/>
                    <a:alpha val="0"/>
                  </a:srgbClr>
                </a:clrTo>
              </a:clrChange>
            </a:blip>
            <a:srcRect r="838" b="46773"/>
            <a:stretch>
              <a:fillRect/>
            </a:stretch>
          </p:blipFill>
          <p:spPr>
            <a:xfrm>
              <a:off x="1643" y="4265"/>
              <a:ext cx="11115" cy="5638"/>
            </a:xfrm>
            <a:prstGeom prst="rect">
              <a:avLst/>
            </a:prstGeom>
            <a:noFill/>
            <a:ln w="9525">
              <a:noFill/>
            </a:ln>
          </p:spPr>
        </p:pic>
        <p:sp>
          <p:nvSpPr>
            <p:cNvPr id="11" name="矩形 1"/>
            <p:cNvSpPr/>
            <p:nvPr/>
          </p:nvSpPr>
          <p:spPr>
            <a:xfrm>
              <a:off x="5663" y="3896"/>
              <a:ext cx="858" cy="1191"/>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缸筒</a:t>
              </a:r>
              <a:endParaRPr lang="zh-CN" altLang="en-US" sz="1400" dirty="0">
                <a:solidFill>
                  <a:srgbClr val="C00000"/>
                </a:solidFill>
                <a:latin typeface="Garamond" panose="02020404030301010803" pitchFamily="18" charset="0"/>
              </a:endParaRPr>
            </a:p>
          </p:txBody>
        </p:sp>
        <p:sp>
          <p:nvSpPr>
            <p:cNvPr id="13" name="矩形 5"/>
            <p:cNvSpPr/>
            <p:nvPr/>
          </p:nvSpPr>
          <p:spPr>
            <a:xfrm>
              <a:off x="3058" y="3813"/>
              <a:ext cx="1140" cy="1682"/>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法兰盘</a:t>
              </a:r>
            </a:p>
          </p:txBody>
        </p:sp>
        <p:sp>
          <p:nvSpPr>
            <p:cNvPr id="14" name="矩形 6"/>
            <p:cNvSpPr/>
            <p:nvPr/>
          </p:nvSpPr>
          <p:spPr>
            <a:xfrm>
              <a:off x="7402" y="3931"/>
              <a:ext cx="650" cy="1682"/>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法兰盘</a:t>
              </a:r>
            </a:p>
          </p:txBody>
        </p:sp>
        <p:sp>
          <p:nvSpPr>
            <p:cNvPr id="15" name="矩形 7"/>
            <p:cNvSpPr/>
            <p:nvPr/>
          </p:nvSpPr>
          <p:spPr>
            <a:xfrm>
              <a:off x="1359" y="3895"/>
              <a:ext cx="858" cy="1191"/>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缸底</a:t>
              </a:r>
            </a:p>
          </p:txBody>
        </p:sp>
        <p:sp>
          <p:nvSpPr>
            <p:cNvPr id="16" name="矩形 8"/>
            <p:cNvSpPr/>
            <p:nvPr/>
          </p:nvSpPr>
          <p:spPr>
            <a:xfrm>
              <a:off x="8788" y="9028"/>
              <a:ext cx="857" cy="1191"/>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缸头</a:t>
              </a:r>
            </a:p>
          </p:txBody>
        </p:sp>
        <p:sp>
          <p:nvSpPr>
            <p:cNvPr id="17" name="矩形 9"/>
            <p:cNvSpPr/>
            <p:nvPr/>
          </p:nvSpPr>
          <p:spPr>
            <a:xfrm>
              <a:off x="9535" y="3887"/>
              <a:ext cx="855" cy="1191"/>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缸盖</a:t>
              </a:r>
            </a:p>
          </p:txBody>
        </p:sp>
        <p:sp>
          <p:nvSpPr>
            <p:cNvPr id="31" name="矩形 10"/>
            <p:cNvSpPr/>
            <p:nvPr/>
          </p:nvSpPr>
          <p:spPr>
            <a:xfrm>
              <a:off x="8155" y="3895"/>
              <a:ext cx="650" cy="1682"/>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导向套</a:t>
              </a:r>
            </a:p>
          </p:txBody>
        </p:sp>
        <p:sp>
          <p:nvSpPr>
            <p:cNvPr id="32" name="矩形 11"/>
            <p:cNvSpPr/>
            <p:nvPr/>
          </p:nvSpPr>
          <p:spPr>
            <a:xfrm>
              <a:off x="4817" y="9031"/>
              <a:ext cx="858" cy="1191"/>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活塞</a:t>
              </a:r>
            </a:p>
          </p:txBody>
        </p:sp>
        <p:sp>
          <p:nvSpPr>
            <p:cNvPr id="33" name="矩形 12"/>
            <p:cNvSpPr/>
            <p:nvPr/>
          </p:nvSpPr>
          <p:spPr>
            <a:xfrm>
              <a:off x="6179" y="3892"/>
              <a:ext cx="1140" cy="1682"/>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活塞杆</a:t>
              </a:r>
            </a:p>
          </p:txBody>
        </p:sp>
        <p:sp>
          <p:nvSpPr>
            <p:cNvPr id="34" name="矩形 17"/>
            <p:cNvSpPr/>
            <p:nvPr/>
          </p:nvSpPr>
          <p:spPr>
            <a:xfrm>
              <a:off x="3184" y="9110"/>
              <a:ext cx="825" cy="1682"/>
            </a:xfrm>
            <a:prstGeom prst="rect">
              <a:avLst/>
            </a:prstGeom>
            <a:noFill/>
            <a:ln w="9525">
              <a:noFill/>
            </a:ln>
          </p:spPr>
          <p:txBody>
            <a:bodyPr wrap="square">
              <a:spAutoFit/>
            </a:bodyPr>
            <a:lstStyle/>
            <a:p>
              <a:r>
                <a:rPr lang="zh-CN" altLang="en-US" sz="1400" b="1" dirty="0">
                  <a:solidFill>
                    <a:srgbClr val="C00000"/>
                  </a:solidFill>
                  <a:latin typeface="Garamond" panose="02020404030301010803" pitchFamily="18" charset="0"/>
                </a:rPr>
                <a:t>缓冲套</a:t>
              </a: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8750" y="1192530"/>
            <a:ext cx="8781415" cy="56140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38</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Rectangle 3"/>
          <p:cNvSpPr>
            <a:spLocks noGrp="1"/>
          </p:cNvSpPr>
          <p:nvPr/>
        </p:nvSpPr>
        <p:spPr>
          <a:xfrm>
            <a:off x="158750" y="3221990"/>
            <a:ext cx="2616835" cy="338201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压力油进入无杆腔</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向右运动</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压力油进入有杆腔</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向左运动</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将单活塞杆缸的左、右两腔同时通压力油（差动连接</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向右运动</a:t>
            </a:r>
          </a:p>
        </p:txBody>
      </p:sp>
      <p:pic>
        <p:nvPicPr>
          <p:cNvPr id="11" name="Picture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796540" y="3538855"/>
            <a:ext cx="6178550" cy="2661920"/>
          </a:xfrm>
          <a:prstGeom prst="rect">
            <a:avLst/>
          </a:prstGeom>
          <a:noFill/>
          <a:ln w="9525">
            <a:noFill/>
          </a:ln>
        </p:spPr>
      </p:pic>
      <p:sp>
        <p:nvSpPr>
          <p:cNvPr id="13" name="Rectangle 3"/>
          <p:cNvSpPr>
            <a:spLocks noGrp="1"/>
          </p:cNvSpPr>
          <p:nvPr>
            <p:ph idx="1"/>
          </p:nvPr>
        </p:nvSpPr>
        <p:spPr>
          <a:xfrm>
            <a:off x="158115" y="1193165"/>
            <a:ext cx="8782050" cy="2344420"/>
          </a:xfrm>
        </p:spPr>
        <p:txBody>
          <a:bodyPr vert="horz" wrap="square" lIns="91440" tIns="45720" rIns="91440" bIns="45720" anchor="t"/>
          <a:lstStyle/>
          <a:p>
            <a:pPr algn="just" eaLnBrk="1" latinLnBrk="0" hangingPunct="1">
              <a:lnSpc>
                <a:spcPct val="125000"/>
              </a:lnSpc>
              <a:spcBef>
                <a:spcPts val="0"/>
              </a:spcBef>
              <a:buClrTx/>
              <a:buSzTx/>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（4）速度、推力特性</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单活塞杆缸的结构特点：</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① 左、右两腔的有效面积不相等。</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② 当左、右两腔的压力分别为</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p</a:t>
            </a:r>
            <a:r>
              <a:rPr lang="en-US" altLang="zh-CN" sz="2000" b="1" baseline="-25000" dirty="0">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p</a:t>
            </a:r>
            <a:r>
              <a:rPr lang="en-US" altLang="zh-CN" sz="2000" b="1" baseline="-25000" dirty="0">
                <a:latin typeface="Times New Roman" panose="02020603050405020304" pitchFamily="18" charset="0"/>
                <a:ea typeface="宋体" panose="02010600030101010101" pitchFamily="2" charset="-122"/>
                <a:cs typeface="Times New Roman" panose="02020603050405020304" pitchFamily="18" charset="0"/>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，输入的流量为</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q</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时，活塞杆上产生的推力</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F</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和速度</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v</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不相同。有三种情况：</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094105"/>
            <a:ext cx="8781415" cy="57638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39</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056" name="Picture 12"/>
          <p:cNvPicPr>
            <a:picLocks noChangeAspect="1"/>
          </p:cNvPicPr>
          <p:nvPr/>
        </p:nvPicPr>
        <p:blipFill>
          <a:blip r:embed="rId5">
            <a:clrChange>
              <a:clrFrom>
                <a:srgbClr val="FFFFFF">
                  <a:alpha val="100000"/>
                </a:srgbClr>
              </a:clrFrom>
              <a:clrTo>
                <a:srgbClr val="FFFFFF">
                  <a:alpha val="100000"/>
                  <a:alpha val="0"/>
                </a:srgbClr>
              </a:clrTo>
            </a:clrChange>
          </a:blip>
          <a:srcRect t="2774" r="63852" b="24538"/>
          <a:stretch>
            <a:fillRect/>
          </a:stretch>
        </p:blipFill>
        <p:spPr>
          <a:xfrm>
            <a:off x="6659880" y="1192530"/>
            <a:ext cx="2447925" cy="2120900"/>
          </a:xfrm>
          <a:prstGeom prst="rect">
            <a:avLst/>
          </a:prstGeom>
          <a:noFill/>
          <a:ln w="9525">
            <a:noFill/>
          </a:ln>
        </p:spPr>
      </p:pic>
      <p:sp>
        <p:nvSpPr>
          <p:cNvPr id="10" name="Rectangle 3"/>
          <p:cNvSpPr>
            <a:spLocks noGrp="1"/>
          </p:cNvSpPr>
          <p:nvPr>
            <p:ph idx="1"/>
          </p:nvPr>
        </p:nvSpPr>
        <p:spPr>
          <a:xfrm>
            <a:off x="258445" y="1094740"/>
            <a:ext cx="8716645" cy="5264785"/>
          </a:xfrm>
        </p:spPr>
        <p:txBody>
          <a:bodyPr vert="horz" wrap="square" lIns="91440" tIns="45720" rIns="91440" bIns="45720" anchor="t"/>
          <a:lstStyle/>
          <a:p>
            <a:pPr algn="just" eaLnBrk="1" latinLnBrk="0" hangingPunct="1">
              <a:lnSpc>
                <a:spcPct val="150000"/>
              </a:lnSpc>
              <a:spcBef>
                <a:spcPts val="0"/>
              </a:spcBef>
              <a:buClrTx/>
              <a:buSzTx/>
              <a:buFont typeface="Wingdings" panose="05000000000000000000" pitchFamily="2" charset="2"/>
              <a:buNone/>
            </a:pPr>
            <a:r>
              <a:rPr lang="en-US" altLang="zh-CN" sz="2000" b="1" dirty="0">
                <a:sym typeface="+mn-ea"/>
              </a:rPr>
              <a:t>① </a:t>
            </a:r>
            <a:r>
              <a:rPr lang="zh-CN" altLang="en-US" sz="2000" b="1" dirty="0">
                <a:sym typeface="+mn-ea"/>
              </a:rPr>
              <a:t>当压力油进入无杆腔时，活塞上产生的推力</a:t>
            </a:r>
            <a:r>
              <a:rPr lang="en-US" altLang="zh-CN" sz="2000" b="1" dirty="0">
                <a:latin typeface="Times New Roman" panose="02020603050405020304" pitchFamily="18" charset="0"/>
                <a:cs typeface="Times New Roman" panose="02020603050405020304" pitchFamily="18" charset="0"/>
                <a:sym typeface="+mn-ea"/>
              </a:rPr>
              <a:t>F</a:t>
            </a:r>
            <a:r>
              <a:rPr lang="en-US" altLang="zh-CN" sz="2000" b="1" baseline="-25000" dirty="0">
                <a:latin typeface="Times New Roman" panose="02020603050405020304" pitchFamily="18" charset="0"/>
                <a:cs typeface="Times New Roman" panose="02020603050405020304" pitchFamily="18" charset="0"/>
                <a:sym typeface="+mn-ea"/>
              </a:rPr>
              <a:t>1</a:t>
            </a:r>
            <a:r>
              <a:rPr lang="zh-CN" altLang="en-US" sz="2000" b="1" dirty="0">
                <a:sym typeface="+mn-ea"/>
              </a:rPr>
              <a:t>和速度</a:t>
            </a:r>
            <a:r>
              <a:rPr lang="en-US" altLang="zh-CN" sz="2000" b="1" dirty="0">
                <a:latin typeface="Times New Roman" panose="02020603050405020304" pitchFamily="18" charset="0"/>
                <a:cs typeface="Times New Roman" panose="02020603050405020304" pitchFamily="18" charset="0"/>
                <a:sym typeface="+mn-ea"/>
              </a:rPr>
              <a:t>v</a:t>
            </a:r>
            <a:r>
              <a:rPr lang="en-US" altLang="zh-CN" sz="2000" b="1" baseline="-25000" dirty="0">
                <a:latin typeface="Times New Roman" panose="02020603050405020304" pitchFamily="18" charset="0"/>
                <a:cs typeface="Times New Roman" panose="02020603050405020304" pitchFamily="18" charset="0"/>
                <a:sym typeface="+mn-ea"/>
              </a:rPr>
              <a:t>1</a:t>
            </a:r>
            <a:r>
              <a:rPr lang="zh-CN" altLang="en-US" sz="2000" b="1" dirty="0">
                <a:sym typeface="+mn-ea"/>
              </a:rPr>
              <a:t>分别为：</a:t>
            </a:r>
            <a:endParaRPr lang="zh-CN" altLang="en-US" sz="2000" b="1" dirty="0"/>
          </a:p>
          <a:p>
            <a:pPr algn="just" eaLnBrk="1" latinLnBrk="0" hangingPunct="1">
              <a:lnSpc>
                <a:spcPct val="150000"/>
              </a:lnSpc>
              <a:spcBef>
                <a:spcPts val="0"/>
              </a:spcBef>
              <a:buClrTx/>
              <a:buSzTx/>
            </a:pPr>
            <a:r>
              <a:rPr lang="zh-CN" altLang="en-US" sz="2000" b="1" dirty="0">
                <a:sym typeface="+mn-ea"/>
              </a:rPr>
              <a:t>因为</a:t>
            </a:r>
            <a:r>
              <a:rPr lang="en-US" altLang="zh-CN" sz="2000" b="1" dirty="0">
                <a:latin typeface="Times New Roman" panose="02020603050405020304" pitchFamily="18" charset="0"/>
                <a:cs typeface="Times New Roman" panose="02020603050405020304" pitchFamily="18" charset="0"/>
                <a:sym typeface="+mn-ea"/>
              </a:rPr>
              <a:t>A</a:t>
            </a:r>
            <a:r>
              <a:rPr lang="en-US" altLang="zh-CN" sz="2000" b="1" baseline="-25000" dirty="0">
                <a:latin typeface="Times New Roman" panose="02020603050405020304" pitchFamily="18" charset="0"/>
                <a:cs typeface="Times New Roman" panose="02020603050405020304" pitchFamily="18" charset="0"/>
                <a:sym typeface="+mn-ea"/>
              </a:rPr>
              <a:t>1</a:t>
            </a:r>
            <a:r>
              <a:rPr lang="en-US" altLang="zh-CN" sz="2000" b="1" dirty="0">
                <a:sym typeface="+mn-ea"/>
              </a:rPr>
              <a:t>&gt;</a:t>
            </a:r>
            <a:r>
              <a:rPr lang="en-US" altLang="zh-CN" sz="2000" b="1" dirty="0">
                <a:latin typeface="Times New Roman" panose="02020603050405020304" pitchFamily="18" charset="0"/>
                <a:cs typeface="Times New Roman" panose="02020603050405020304" pitchFamily="18" charset="0"/>
                <a:sym typeface="+mn-ea"/>
              </a:rPr>
              <a:t>A</a:t>
            </a:r>
            <a:r>
              <a:rPr lang="en-US" altLang="zh-CN" sz="2000" b="1" baseline="-25000" dirty="0">
                <a:latin typeface="Times New Roman" panose="02020603050405020304" pitchFamily="18" charset="0"/>
                <a:cs typeface="Times New Roman" panose="02020603050405020304" pitchFamily="18" charset="0"/>
                <a:sym typeface="+mn-ea"/>
              </a:rPr>
              <a:t>2</a:t>
            </a:r>
            <a:r>
              <a:rPr lang="zh-CN" altLang="en-US" sz="2000" b="1" dirty="0">
                <a:sym typeface="+mn-ea"/>
              </a:rPr>
              <a:t>；</a:t>
            </a:r>
            <a:r>
              <a:rPr lang="en-US" altLang="zh-CN" sz="2000" b="1" dirty="0">
                <a:latin typeface="Times New Roman" panose="02020603050405020304" pitchFamily="18" charset="0"/>
                <a:cs typeface="Times New Roman" panose="02020603050405020304" pitchFamily="18" charset="0"/>
                <a:sym typeface="+mn-ea"/>
              </a:rPr>
              <a:t>p</a:t>
            </a:r>
            <a:r>
              <a:rPr lang="en-US" altLang="zh-CN" sz="2000" b="1" baseline="-25000" dirty="0">
                <a:latin typeface="Times New Roman" panose="02020603050405020304" pitchFamily="18" charset="0"/>
                <a:cs typeface="Times New Roman" panose="02020603050405020304" pitchFamily="18" charset="0"/>
                <a:sym typeface="+mn-ea"/>
              </a:rPr>
              <a:t>1</a:t>
            </a:r>
            <a:r>
              <a:rPr lang="en-US" altLang="zh-CN" sz="2000" b="1" dirty="0">
                <a:sym typeface="+mn-ea"/>
              </a:rPr>
              <a:t>&gt;</a:t>
            </a:r>
            <a:r>
              <a:rPr lang="en-US" altLang="zh-CN" sz="2000" b="1" dirty="0">
                <a:latin typeface="Times New Roman" panose="02020603050405020304" pitchFamily="18" charset="0"/>
                <a:cs typeface="Times New Roman" panose="02020603050405020304" pitchFamily="18" charset="0"/>
                <a:sym typeface="+mn-ea"/>
              </a:rPr>
              <a:t>p</a:t>
            </a:r>
            <a:r>
              <a:rPr lang="en-US" altLang="zh-CN" sz="2000" b="1" baseline="-25000" dirty="0">
                <a:latin typeface="Times New Roman" panose="02020603050405020304" pitchFamily="18" charset="0"/>
                <a:cs typeface="Times New Roman" panose="02020603050405020304" pitchFamily="18" charset="0"/>
                <a:sym typeface="+mn-ea"/>
              </a:rPr>
              <a:t>2</a:t>
            </a:r>
            <a:r>
              <a:rPr lang="zh-CN" altLang="en-US" sz="2000" b="1" dirty="0">
                <a:sym typeface="+mn-ea"/>
              </a:rPr>
              <a:t>，所以，活塞向右运动。</a:t>
            </a:r>
            <a:endParaRPr lang="zh-CN" altLang="en-US" sz="2000" b="1" dirty="0"/>
          </a:p>
          <a:p>
            <a:pPr algn="just" eaLnBrk="1" latinLnBrk="0" hangingPunct="1">
              <a:lnSpc>
                <a:spcPct val="150000"/>
              </a:lnSpc>
              <a:spcBef>
                <a:spcPts val="0"/>
              </a:spcBef>
              <a:buClrTx/>
              <a:buSzTx/>
            </a:pPr>
            <a:r>
              <a:rPr lang="zh-CN" altLang="en-US" sz="2000" b="1" dirty="0">
                <a:solidFill>
                  <a:srgbClr val="C00000"/>
                </a:solidFill>
                <a:sym typeface="+mn-ea"/>
              </a:rPr>
              <a:t>以活塞为研究对象，列受力平衡方程式：</a:t>
            </a:r>
            <a:endParaRPr lang="zh-CN" altLang="en-US" sz="2000" b="1" dirty="0">
              <a:solidFill>
                <a:srgbClr val="C00000"/>
              </a:solidFill>
            </a:endParaRPr>
          </a:p>
          <a:p>
            <a:pPr algn="just" eaLnBrk="1" latinLnBrk="0" hangingPunct="1">
              <a:lnSpc>
                <a:spcPct val="150000"/>
              </a:lnSpc>
              <a:spcBef>
                <a:spcPts val="0"/>
              </a:spcBef>
              <a:buClrTx/>
              <a:buSzTx/>
              <a:buFont typeface="Wingdings" panose="05000000000000000000" pitchFamily="2" charset="2"/>
              <a:buNone/>
            </a:pPr>
            <a:endParaRPr lang="zh-CN" altLang="en-US" sz="2000" b="1" dirty="0">
              <a:solidFill>
                <a:schemeClr val="hlink"/>
              </a:solidFill>
            </a:endParaRPr>
          </a:p>
          <a:p>
            <a:pPr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eaLnBrk="1" latinLnBrk="0" hangingPunct="1">
              <a:lnSpc>
                <a:spcPct val="125000"/>
              </a:lnSpc>
              <a:spcBef>
                <a:spcPts val="0"/>
              </a:spcBef>
              <a:buClrTx/>
              <a:buSzTx/>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eaLnBrk="1" latinLnBrk="0" hangingPunct="1">
              <a:lnSpc>
                <a:spcPct val="125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得：活塞杆推力</a:t>
            </a:r>
          </a:p>
          <a:p>
            <a:pPr eaLnBrk="1" latinLnBrk="0" hangingPunct="1">
              <a:lnSpc>
                <a:spcPct val="125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marL="0" indent="0" eaLnBrk="1" latinLnBrk="0" hangingPunct="1">
              <a:lnSpc>
                <a:spcPct val="125000"/>
              </a:lnSpc>
              <a:spcBef>
                <a:spcPts val="0"/>
              </a:spcBef>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活塞杆速度                         式中，</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D——</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活塞直径；</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d——</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活塞杆直径。</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7" name="图片 6">
            <a:extLst>
              <a:ext uri="{FF2B5EF4-FFF2-40B4-BE49-F238E27FC236}">
                <a16:creationId xmlns:a16="http://schemas.microsoft.com/office/drawing/2014/main" xmlns="" id="{6D0199F9-C07E-416B-9E95-99986F857FEA}"/>
              </a:ext>
            </a:extLst>
          </p:cNvPr>
          <p:cNvPicPr>
            <a:picLocks noChangeAspect="1"/>
          </p:cNvPicPr>
          <p:nvPr/>
        </p:nvPicPr>
        <p:blipFill>
          <a:blip r:embed="rId6"/>
          <a:stretch>
            <a:fillRect/>
          </a:stretch>
        </p:blipFill>
        <p:spPr>
          <a:xfrm>
            <a:off x="636270" y="2546074"/>
            <a:ext cx="6493764" cy="1780032"/>
          </a:xfrm>
          <a:prstGeom prst="rect">
            <a:avLst/>
          </a:prstGeom>
        </p:spPr>
      </p:pic>
      <p:pic>
        <p:nvPicPr>
          <p:cNvPr id="9" name="图片 8">
            <a:extLst>
              <a:ext uri="{FF2B5EF4-FFF2-40B4-BE49-F238E27FC236}">
                <a16:creationId xmlns:a16="http://schemas.microsoft.com/office/drawing/2014/main" xmlns="" id="{1DC88F50-8A1E-4601-A936-AEE53A9C394D}"/>
              </a:ext>
            </a:extLst>
          </p:cNvPr>
          <p:cNvPicPr>
            <a:picLocks noChangeAspect="1"/>
          </p:cNvPicPr>
          <p:nvPr/>
        </p:nvPicPr>
        <p:blipFill>
          <a:blip r:embed="rId7"/>
          <a:stretch>
            <a:fillRect/>
          </a:stretch>
        </p:blipFill>
        <p:spPr>
          <a:xfrm>
            <a:off x="2775585" y="4599683"/>
            <a:ext cx="3771900" cy="190957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7465"/>
            <a:ext cx="8691880" cy="51384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28650"/>
            <a:ext cx="561975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一、液压马达概述</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32410" y="1307465"/>
            <a:ext cx="8691880" cy="165417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、密闭容积变化的实现</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ts val="0"/>
              </a:spcBef>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①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当液压油从右进油口</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P</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进入马达后，同时进入由叶片</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1-4</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所分割的容腔。</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4</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2" name="Rectangle 3"/>
          <p:cNvSpPr>
            <a:spLocks noGrp="1"/>
          </p:cNvSpPr>
          <p:nvPr/>
        </p:nvSpPr>
        <p:spPr>
          <a:xfrm>
            <a:off x="231775" y="2717800"/>
            <a:ext cx="3974465" cy="372808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None/>
            </a:pPr>
            <a:r>
              <a:rPr lang="zh-CN" altLang="en-US" sz="2000" b="1" dirty="0">
                <a:latin typeface="宋体" panose="02010600030101010101" pitchFamily="2" charset="-122"/>
                <a:sym typeface="+mn-ea"/>
              </a:rPr>
              <a:t>② 在结构上：</a:t>
            </a:r>
            <a:endParaRPr lang="zh-CN" altLang="en-US" sz="2000" b="1" dirty="0">
              <a:latin typeface="宋体" panose="02010600030101010101" pitchFamily="2" charset="-122"/>
            </a:endParaRPr>
          </a:p>
          <a:p>
            <a:pPr algn="l">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叶片1、3伸出长度大于叶片2、4伸出长度，即叶片1、3的受压面积大于2、4的受压面积。</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l">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作用在叶片1、3上的液压力形成的转矩驱动转子顺时针方向旋转，由马达轴向外输出转矩与转速。</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pic>
        <p:nvPicPr>
          <p:cNvPr id="11268" name="Picture 4" descr="P1010017"/>
          <p:cNvPicPr>
            <a:picLocks noChangeAspect="1"/>
          </p:cNvPicPr>
          <p:nvPr/>
        </p:nvPicPr>
        <p:blipFill>
          <a:blip r:embed="rId5">
            <a:lum bright="22000"/>
          </a:blip>
          <a:srcRect l="46893" t="17717" r="19530" b="44383"/>
          <a:stretch>
            <a:fillRect/>
          </a:stretch>
        </p:blipFill>
        <p:spPr>
          <a:xfrm>
            <a:off x="4246880" y="2408555"/>
            <a:ext cx="4583430" cy="3879850"/>
          </a:xfrm>
          <a:prstGeom prst="rect">
            <a:avLst/>
          </a:prstGeom>
          <a:noFill/>
          <a:ln w="9525">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094105"/>
            <a:ext cx="8781415" cy="57638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094740"/>
            <a:ext cx="8716645" cy="5264785"/>
          </a:xfrm>
        </p:spPr>
        <p:txBody>
          <a:bodyPr vert="horz" wrap="square" lIns="91440" tIns="45720" rIns="91440" bIns="45720" anchor="t"/>
          <a:lstStyle/>
          <a:p>
            <a:pPr eaLnBrk="1" latinLnBrk="0" hangingPunct="1">
              <a:lnSpc>
                <a:spcPct val="150000"/>
              </a:lnSpc>
              <a:spcBef>
                <a:spcPts val="0"/>
              </a:spcBef>
              <a:buClrTx/>
              <a:buSzTx/>
              <a:buFont typeface="Wingdings" panose="05000000000000000000" pitchFamily="2" charset="2"/>
              <a:buNone/>
            </a:pPr>
            <a:r>
              <a:rPr lang="en-US" altLang="zh-CN" sz="2000" b="1" dirty="0">
                <a:sym typeface="+mn-ea"/>
              </a:rPr>
              <a:t>②  </a:t>
            </a:r>
            <a:r>
              <a:rPr lang="zh-CN" altLang="en-US" sz="2000" b="1" dirty="0">
                <a:sym typeface="+mn-ea"/>
              </a:rPr>
              <a:t>当压力油进入有杆腔时，活塞上产生的推力</a:t>
            </a:r>
            <a:r>
              <a:rPr lang="en-US" altLang="zh-CN" sz="2000" b="1" dirty="0">
                <a:sym typeface="+mn-ea"/>
              </a:rPr>
              <a:t>F</a:t>
            </a:r>
            <a:r>
              <a:rPr lang="en-US" altLang="zh-CN" sz="2000" b="1" baseline="-25000" dirty="0">
                <a:sym typeface="+mn-ea"/>
              </a:rPr>
              <a:t>2</a:t>
            </a:r>
            <a:r>
              <a:rPr lang="zh-CN" altLang="en-US" sz="2000" b="1" dirty="0">
                <a:sym typeface="+mn-ea"/>
              </a:rPr>
              <a:t>和速度</a:t>
            </a:r>
            <a:r>
              <a:rPr lang="en-US" altLang="zh-CN" sz="2000" b="1" dirty="0">
                <a:sym typeface="+mn-ea"/>
              </a:rPr>
              <a:t>v</a:t>
            </a:r>
            <a:r>
              <a:rPr lang="en-US" altLang="zh-CN" sz="2000" b="1" baseline="-25000" dirty="0">
                <a:sym typeface="+mn-ea"/>
              </a:rPr>
              <a:t>2</a:t>
            </a:r>
            <a:r>
              <a:rPr lang="zh-CN" altLang="en-US" sz="2000" b="1" dirty="0">
                <a:sym typeface="+mn-ea"/>
              </a:rPr>
              <a:t>分别为：</a:t>
            </a:r>
            <a:endParaRPr lang="zh-CN" altLang="en-US" sz="2000" b="1" dirty="0"/>
          </a:p>
          <a:p>
            <a:pPr eaLnBrk="1" latinLnBrk="0" hangingPunct="1">
              <a:lnSpc>
                <a:spcPct val="150000"/>
              </a:lnSpc>
              <a:spcBef>
                <a:spcPts val="0"/>
              </a:spcBef>
              <a:buClrTx/>
              <a:buSzTx/>
            </a:pPr>
            <a:r>
              <a:rPr lang="zh-CN" altLang="en-US" sz="2000" b="1" dirty="0">
                <a:sym typeface="+mn-ea"/>
              </a:rPr>
              <a:t>因为</a:t>
            </a:r>
            <a:r>
              <a:rPr lang="en-US" altLang="zh-CN" sz="2000" b="1" dirty="0">
                <a:sym typeface="+mn-ea"/>
              </a:rPr>
              <a:t>p</a:t>
            </a:r>
            <a:r>
              <a:rPr lang="en-US" altLang="zh-CN" sz="2000" b="1" baseline="-25000" dirty="0">
                <a:sym typeface="+mn-ea"/>
              </a:rPr>
              <a:t>1</a:t>
            </a:r>
            <a:r>
              <a:rPr lang="en-US" altLang="zh-CN" sz="2000" b="1" dirty="0">
                <a:sym typeface="+mn-ea"/>
              </a:rPr>
              <a:t>&gt;p</a:t>
            </a:r>
            <a:r>
              <a:rPr lang="en-US" altLang="zh-CN" sz="2000" b="1" baseline="-25000" dirty="0">
                <a:sym typeface="+mn-ea"/>
              </a:rPr>
              <a:t>2</a:t>
            </a:r>
            <a:r>
              <a:rPr lang="zh-CN" altLang="en-US" sz="2000" b="1" dirty="0">
                <a:sym typeface="+mn-ea"/>
              </a:rPr>
              <a:t>，所以，活塞向左运动。</a:t>
            </a:r>
            <a:endParaRPr lang="zh-CN" altLang="en-US" sz="2000" b="1" dirty="0"/>
          </a:p>
          <a:p>
            <a:pPr eaLnBrk="1" latinLnBrk="0" hangingPunct="1">
              <a:lnSpc>
                <a:spcPct val="150000"/>
              </a:lnSpc>
              <a:spcBef>
                <a:spcPts val="0"/>
              </a:spcBef>
              <a:buClrTx/>
              <a:buSzTx/>
            </a:pPr>
            <a:r>
              <a:rPr lang="zh-CN" altLang="en-US" sz="2000" b="1" dirty="0">
                <a:solidFill>
                  <a:srgbClr val="C00000"/>
                </a:solidFill>
                <a:sym typeface="+mn-ea"/>
              </a:rPr>
              <a:t>以活塞为研究对象，列受力平衡方程式：</a:t>
            </a:r>
            <a:endParaRPr lang="zh-CN" altLang="en-US" sz="2000" b="1" dirty="0">
              <a:solidFill>
                <a:schemeClr val="hlink"/>
              </a:solidFill>
            </a:endParaRPr>
          </a:p>
          <a:p>
            <a:pPr eaLnBrk="1" latinLnBrk="0" hangingPunct="1">
              <a:lnSpc>
                <a:spcPct val="125000"/>
              </a:lnSpc>
              <a:spcBef>
                <a:spcPts val="0"/>
              </a:spcBef>
              <a:buClrTx/>
              <a:buSzTx/>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eaLnBrk="1" latinLnBrk="0" hangingPunct="1">
              <a:lnSpc>
                <a:spcPct val="125000"/>
              </a:lnSpc>
              <a:spcBef>
                <a:spcPts val="0"/>
              </a:spcBef>
              <a:buClrTx/>
              <a:buSzTx/>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eaLnBrk="1" latinLnBrk="0" hangingPunct="1">
              <a:lnSpc>
                <a:spcPct val="125000"/>
              </a:lnSpc>
              <a:spcBef>
                <a:spcPts val="0"/>
              </a:spcBef>
              <a:buClrTx/>
              <a:buSzTx/>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eaLnBrk="1" latinLnBrk="0" hangingPunct="1">
              <a:lnSpc>
                <a:spcPct val="125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得：活塞杆推力</a:t>
            </a:r>
          </a:p>
          <a:p>
            <a:pPr eaLnBrk="1" latinLnBrk="0" hangingPunct="1">
              <a:lnSpc>
                <a:spcPct val="125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marL="0" indent="0" eaLnBrk="1" latinLnBrk="0" hangingPunct="1">
              <a:lnSpc>
                <a:spcPct val="125000"/>
              </a:lnSpc>
              <a:spcBef>
                <a:spcPts val="0"/>
              </a:spcBef>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活塞杆速度                         式中，</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D——</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活塞直径；</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latinLnBrk="0" hangingPunct="1">
              <a:lnSpc>
                <a:spcPct val="125000"/>
              </a:lnSpc>
              <a:spcBef>
                <a:spcPts val="0"/>
              </a:spcBef>
              <a:buClrTx/>
              <a:buSzTx/>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d——</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活塞杆直径。</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eaLnBrk="1" hangingPunct="1">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40</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080" name="Picture 12"/>
          <p:cNvPicPr>
            <a:picLocks noChangeAspect="1"/>
          </p:cNvPicPr>
          <p:nvPr/>
        </p:nvPicPr>
        <p:blipFill>
          <a:blip r:embed="rId5">
            <a:clrChange>
              <a:clrFrom>
                <a:srgbClr val="FFFFFF">
                  <a:alpha val="100000"/>
                </a:srgbClr>
              </a:clrFrom>
              <a:clrTo>
                <a:srgbClr val="FFFFFF">
                  <a:alpha val="100000"/>
                  <a:alpha val="0"/>
                </a:srgbClr>
              </a:clrTo>
            </a:clrChange>
          </a:blip>
          <a:srcRect l="34015" t="2774" r="34081" b="24538"/>
          <a:stretch>
            <a:fillRect/>
          </a:stretch>
        </p:blipFill>
        <p:spPr>
          <a:xfrm>
            <a:off x="6588760" y="1192530"/>
            <a:ext cx="2386330" cy="2260600"/>
          </a:xfrm>
          <a:prstGeom prst="rect">
            <a:avLst/>
          </a:prstGeom>
          <a:noFill/>
          <a:ln w="9525">
            <a:noFill/>
          </a:ln>
        </p:spPr>
      </p:pic>
      <p:pic>
        <p:nvPicPr>
          <p:cNvPr id="9" name="图片 8">
            <a:extLst>
              <a:ext uri="{FF2B5EF4-FFF2-40B4-BE49-F238E27FC236}">
                <a16:creationId xmlns:a16="http://schemas.microsoft.com/office/drawing/2014/main" xmlns="" id="{D7564A1D-76EB-45FD-8534-C22B42AA483B}"/>
              </a:ext>
            </a:extLst>
          </p:cNvPr>
          <p:cNvPicPr>
            <a:picLocks noChangeAspect="1"/>
          </p:cNvPicPr>
          <p:nvPr/>
        </p:nvPicPr>
        <p:blipFill>
          <a:blip r:embed="rId6"/>
          <a:stretch>
            <a:fillRect/>
          </a:stretch>
        </p:blipFill>
        <p:spPr>
          <a:xfrm>
            <a:off x="755576" y="2544572"/>
            <a:ext cx="3011424" cy="484632"/>
          </a:xfrm>
          <a:prstGeom prst="rect">
            <a:avLst/>
          </a:prstGeom>
        </p:spPr>
      </p:pic>
      <p:pic>
        <p:nvPicPr>
          <p:cNvPr id="10" name="图片 9">
            <a:extLst>
              <a:ext uri="{FF2B5EF4-FFF2-40B4-BE49-F238E27FC236}">
                <a16:creationId xmlns:a16="http://schemas.microsoft.com/office/drawing/2014/main" xmlns="" id="{E4F9BC5B-9FBA-45CB-B3C7-9B819D370DDC}"/>
              </a:ext>
            </a:extLst>
          </p:cNvPr>
          <p:cNvPicPr>
            <a:picLocks noChangeAspect="1"/>
          </p:cNvPicPr>
          <p:nvPr/>
        </p:nvPicPr>
        <p:blipFill>
          <a:blip r:embed="rId7"/>
          <a:stretch>
            <a:fillRect/>
          </a:stretch>
        </p:blipFill>
        <p:spPr>
          <a:xfrm>
            <a:off x="755576" y="3131503"/>
            <a:ext cx="7258812" cy="1287780"/>
          </a:xfrm>
          <a:prstGeom prst="rect">
            <a:avLst/>
          </a:prstGeom>
        </p:spPr>
      </p:pic>
      <p:pic>
        <p:nvPicPr>
          <p:cNvPr id="11" name="图片 10">
            <a:extLst>
              <a:ext uri="{FF2B5EF4-FFF2-40B4-BE49-F238E27FC236}">
                <a16:creationId xmlns:a16="http://schemas.microsoft.com/office/drawing/2014/main" xmlns="" id="{0CA9E7F6-409B-4F76-9B00-A275302209D9}"/>
              </a:ext>
            </a:extLst>
          </p:cNvPr>
          <p:cNvPicPr>
            <a:picLocks noChangeAspect="1"/>
          </p:cNvPicPr>
          <p:nvPr/>
        </p:nvPicPr>
        <p:blipFill>
          <a:blip r:embed="rId8"/>
          <a:stretch>
            <a:fillRect/>
          </a:stretch>
        </p:blipFill>
        <p:spPr>
          <a:xfrm>
            <a:off x="2743146" y="4650804"/>
            <a:ext cx="3726180" cy="688848"/>
          </a:xfrm>
          <a:prstGeom prst="rect">
            <a:avLst/>
          </a:prstGeom>
        </p:spPr>
      </p:pic>
      <p:pic>
        <p:nvPicPr>
          <p:cNvPr id="13" name="图片 12">
            <a:extLst>
              <a:ext uri="{FF2B5EF4-FFF2-40B4-BE49-F238E27FC236}">
                <a16:creationId xmlns:a16="http://schemas.microsoft.com/office/drawing/2014/main" xmlns="" id="{2F17777E-2A7D-4A94-86FF-8BD360BE744D}"/>
              </a:ext>
            </a:extLst>
          </p:cNvPr>
          <p:cNvPicPr>
            <a:picLocks noChangeAspect="1"/>
          </p:cNvPicPr>
          <p:nvPr/>
        </p:nvPicPr>
        <p:blipFill>
          <a:blip r:embed="rId9"/>
          <a:stretch>
            <a:fillRect/>
          </a:stretch>
        </p:blipFill>
        <p:spPr>
          <a:xfrm>
            <a:off x="2743146" y="5552377"/>
            <a:ext cx="2513076" cy="989076"/>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094105"/>
            <a:ext cx="8781415" cy="57638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094740"/>
            <a:ext cx="8716645" cy="5334635"/>
          </a:xfrm>
        </p:spPr>
        <p:txBody>
          <a:bodyPr vert="horz" wrap="square" lIns="91440" tIns="45720" rIns="91440" bIns="45720" anchor="t"/>
          <a:lstStyle/>
          <a:p>
            <a:pPr eaLnBrk="1" latinLnBrk="0" hangingPunct="1">
              <a:lnSpc>
                <a:spcPct val="125000"/>
              </a:lnSpc>
              <a:spcBef>
                <a:spcPts val="0"/>
              </a:spcBef>
              <a:buFont typeface="Wingdings" panose="05000000000000000000" pitchFamily="2" charset="2"/>
              <a:buNone/>
            </a:pPr>
            <a:r>
              <a:rPr lang="en-US" altLang="zh-CN" sz="2000" b="1" dirty="0">
                <a:sym typeface="+mn-ea"/>
              </a:rPr>
              <a:t>③ </a:t>
            </a:r>
            <a:r>
              <a:rPr lang="zh-CN" altLang="en-US" sz="2000" b="1" dirty="0">
                <a:solidFill>
                  <a:srgbClr val="C00000"/>
                </a:solidFill>
                <a:sym typeface="+mn-ea"/>
              </a:rPr>
              <a:t>差动连接</a:t>
            </a:r>
            <a:r>
              <a:rPr lang="en-US" altLang="zh-CN" sz="2000" b="1" dirty="0">
                <a:latin typeface="Arial" panose="020B0604020202020204" pitchFamily="34" charset="0"/>
                <a:sym typeface="+mn-ea"/>
              </a:rPr>
              <a:t>——</a:t>
            </a:r>
            <a:r>
              <a:rPr lang="zh-CN" altLang="en-US" sz="2000" b="1" dirty="0">
                <a:sym typeface="+mn-ea"/>
              </a:rPr>
              <a:t>是对单活塞杆缸而言。将单活塞杆缸的左、右两腔同时通压力油，称为差动连接。</a:t>
            </a:r>
            <a:endParaRPr lang="zh-CN" altLang="en-US" sz="2000" b="1" dirty="0"/>
          </a:p>
          <a:p>
            <a:pPr eaLnBrk="1" latinLnBrk="0" hangingPunct="1">
              <a:lnSpc>
                <a:spcPct val="125000"/>
              </a:lnSpc>
              <a:spcBef>
                <a:spcPts val="0"/>
              </a:spcBef>
              <a:buFont typeface="Wingdings" panose="05000000000000000000" pitchFamily="2" charset="2"/>
              <a:buNone/>
            </a:pPr>
            <a:r>
              <a:rPr lang="zh-CN" altLang="en-US" sz="2000" b="1" dirty="0">
                <a:solidFill>
                  <a:srgbClr val="C00000"/>
                </a:solidFill>
                <a:sym typeface="+mn-ea"/>
              </a:rPr>
              <a:t>     差动液压缸</a:t>
            </a:r>
            <a:r>
              <a:rPr lang="en-US" altLang="zh-CN" sz="2000" b="1" dirty="0">
                <a:latin typeface="Arial" panose="020B0604020202020204" pitchFamily="34" charset="0"/>
                <a:sym typeface="+mn-ea"/>
              </a:rPr>
              <a:t>——</a:t>
            </a:r>
            <a:r>
              <a:rPr lang="zh-CN" altLang="en-US" sz="2000" b="1" dirty="0">
                <a:sym typeface="+mn-ea"/>
              </a:rPr>
              <a:t>单活塞杆缸差动连</a:t>
            </a:r>
            <a:endParaRPr lang="zh-CN" altLang="en-US" sz="2000" b="1" dirty="0"/>
          </a:p>
          <a:p>
            <a:pPr eaLnBrk="1" latinLnBrk="0" hangingPunct="1">
              <a:lnSpc>
                <a:spcPct val="125000"/>
              </a:lnSpc>
              <a:spcBef>
                <a:spcPts val="0"/>
              </a:spcBef>
              <a:buFont typeface="Wingdings" panose="05000000000000000000" pitchFamily="2" charset="2"/>
              <a:buNone/>
            </a:pPr>
            <a:r>
              <a:rPr lang="zh-CN" altLang="en-US" sz="2000" b="1" dirty="0">
                <a:sym typeface="+mn-ea"/>
              </a:rPr>
              <a:t>     接时，就称为差动液压缸。</a:t>
            </a:r>
          </a:p>
          <a:p>
            <a:pPr eaLnBrk="1" latinLnBrk="0" hangingPunct="1">
              <a:lnSpc>
                <a:spcPct val="125000"/>
              </a:lnSpc>
              <a:spcBef>
                <a:spcPts val="0"/>
              </a:spcBef>
              <a:buFont typeface="Wingdings" panose="05000000000000000000" pitchFamily="2" charset="2"/>
              <a:buNone/>
            </a:pPr>
            <a:endParaRPr lang="zh-CN" altLang="en-US" sz="2000" b="1" dirty="0">
              <a:sym typeface="+mn-ea"/>
            </a:endParaRPr>
          </a:p>
          <a:p>
            <a:pPr eaLnBrk="1" latinLnBrk="0" hangingPunct="1">
              <a:lnSpc>
                <a:spcPct val="125000"/>
              </a:lnSpc>
              <a:spcBef>
                <a:spcPts val="0"/>
              </a:spcBef>
              <a:buFont typeface="Wingdings" panose="05000000000000000000" pitchFamily="2" charset="2"/>
              <a:buNone/>
            </a:pPr>
            <a:endParaRPr lang="zh-CN" altLang="en-US" sz="2000" b="1" dirty="0"/>
          </a:p>
          <a:p>
            <a:pPr eaLnBrk="1" latinLnBrk="0" hangingPunct="1">
              <a:lnSpc>
                <a:spcPct val="125000"/>
              </a:lnSpc>
              <a:spcBef>
                <a:spcPts val="0"/>
              </a:spcBef>
              <a:buFont typeface="Wingdings" panose="05000000000000000000" pitchFamily="2" charset="2"/>
              <a:buNone/>
            </a:pPr>
            <a:endParaRPr lang="zh-CN" altLang="en-US" sz="2000" b="1" dirty="0"/>
          </a:p>
          <a:p>
            <a:pPr eaLnBrk="1" latinLnBrk="0" hangingPunct="1">
              <a:lnSpc>
                <a:spcPct val="125000"/>
              </a:lnSpc>
              <a:spcBef>
                <a:spcPts val="0"/>
              </a:spcBef>
              <a:buFont typeface="Wingdings" panose="05000000000000000000" pitchFamily="2" charset="2"/>
              <a:buNone/>
            </a:pPr>
            <a:r>
              <a:rPr lang="zh-CN" altLang="en-US" sz="2000" b="1" dirty="0">
                <a:solidFill>
                  <a:srgbClr val="C00000"/>
                </a:solidFill>
                <a:sym typeface="+mn-ea"/>
              </a:rPr>
              <a:t>      差动连接的特点：</a:t>
            </a:r>
            <a:endParaRPr lang="zh-CN" altLang="en-US" sz="2000" b="1" dirty="0">
              <a:solidFill>
                <a:srgbClr val="C00000"/>
              </a:solidFill>
            </a:endParaRPr>
          </a:p>
          <a:p>
            <a:pPr eaLnBrk="1" latinLnBrk="0" hangingPunct="1">
              <a:lnSpc>
                <a:spcPct val="125000"/>
              </a:lnSpc>
              <a:spcBef>
                <a:spcPts val="0"/>
              </a:spcBef>
            </a:pPr>
            <a:r>
              <a:rPr lang="zh-CN" altLang="en-US" sz="2000" b="1" dirty="0">
                <a:sym typeface="+mn-ea"/>
              </a:rPr>
              <a:t>左、右两腔的压力相等，均为</a:t>
            </a:r>
            <a:r>
              <a:rPr lang="en-US" altLang="zh-CN" sz="2000" b="1" dirty="0">
                <a:sym typeface="+mn-ea"/>
              </a:rPr>
              <a:t>p</a:t>
            </a:r>
            <a:r>
              <a:rPr lang="en-US" altLang="zh-CN" sz="2000" b="1" baseline="-25000" dirty="0">
                <a:sym typeface="+mn-ea"/>
              </a:rPr>
              <a:t>1</a:t>
            </a:r>
            <a:r>
              <a:rPr lang="zh-CN" altLang="en-US" sz="2000" b="1" dirty="0">
                <a:sym typeface="+mn-ea"/>
              </a:rPr>
              <a:t>；</a:t>
            </a:r>
            <a:endParaRPr lang="zh-CN" altLang="en-US" sz="2000" b="1" dirty="0"/>
          </a:p>
          <a:p>
            <a:pPr eaLnBrk="1" latinLnBrk="0" hangingPunct="1">
              <a:lnSpc>
                <a:spcPct val="125000"/>
              </a:lnSpc>
              <a:spcBef>
                <a:spcPts val="0"/>
              </a:spcBef>
            </a:pPr>
            <a:r>
              <a:rPr lang="zh-CN" altLang="en-US" sz="2000" b="1" dirty="0">
                <a:sym typeface="+mn-ea"/>
              </a:rPr>
              <a:t>左腔（无杆腔）的有效面积</a:t>
            </a:r>
            <a:r>
              <a:rPr lang="en-US" altLang="zh-CN" sz="2000" b="1" dirty="0">
                <a:sym typeface="+mn-ea"/>
              </a:rPr>
              <a:t>A</a:t>
            </a:r>
            <a:r>
              <a:rPr lang="en-US" altLang="zh-CN" sz="2000" b="1" baseline="-25000" dirty="0">
                <a:sym typeface="+mn-ea"/>
              </a:rPr>
              <a:t>1</a:t>
            </a:r>
            <a:r>
              <a:rPr lang="zh-CN" altLang="en-US" sz="2000" b="1" dirty="0">
                <a:sym typeface="+mn-ea"/>
              </a:rPr>
              <a:t>大于右腔（有杆腔）的有效面积</a:t>
            </a:r>
            <a:r>
              <a:rPr lang="en-US" altLang="zh-CN" sz="2000" b="1" dirty="0">
                <a:sym typeface="+mn-ea"/>
              </a:rPr>
              <a:t>A</a:t>
            </a:r>
            <a:r>
              <a:rPr lang="en-US" altLang="zh-CN" sz="2000" b="1" baseline="-25000" dirty="0">
                <a:sym typeface="+mn-ea"/>
              </a:rPr>
              <a:t>2</a:t>
            </a:r>
            <a:r>
              <a:rPr lang="zh-CN" altLang="en-US" sz="2000" b="1" dirty="0">
                <a:sym typeface="+mn-ea"/>
              </a:rPr>
              <a:t>，即：活塞向右作用的液压力大于向左的液压力，使活塞向右运动；</a:t>
            </a:r>
            <a:endParaRPr lang="zh-CN" altLang="en-US" sz="2000" b="1" dirty="0"/>
          </a:p>
          <a:p>
            <a:pPr eaLnBrk="1" latinLnBrk="0" hangingPunct="1">
              <a:lnSpc>
                <a:spcPct val="125000"/>
              </a:lnSpc>
              <a:spcBef>
                <a:spcPts val="0"/>
              </a:spcBef>
            </a:pPr>
            <a:r>
              <a:rPr lang="zh-CN" altLang="en-US" sz="2000" b="1" dirty="0">
                <a:sym typeface="+mn-ea"/>
              </a:rPr>
              <a:t>动液压缸只有一个方向的运动，即向右运动。</a:t>
            </a:r>
            <a:endParaRPr lang="zh-CN" altLang="en-US" sz="2000" b="1" dirty="0"/>
          </a:p>
          <a:p>
            <a:pPr eaLnBrk="1" latinLnBrk="0" hangingPunct="1">
              <a:lnSpc>
                <a:spcPct val="125000"/>
              </a:lnSpc>
              <a:spcBef>
                <a:spcPts val="0"/>
              </a:spcBef>
            </a:pPr>
            <a:r>
              <a:rPr lang="zh-CN" altLang="en-US" sz="2000" b="1" dirty="0">
                <a:sym typeface="+mn-ea"/>
              </a:rPr>
              <a:t>活塞运动时，由于有杆腔（右腔）排出的流量</a:t>
            </a:r>
            <a:r>
              <a:rPr lang="en-US" altLang="zh-CN" sz="2000" b="1" dirty="0">
                <a:sym typeface="+mn-ea"/>
              </a:rPr>
              <a:t>q′</a:t>
            </a:r>
            <a:r>
              <a:rPr lang="zh-CN" altLang="en-US" sz="2000" b="1" dirty="0">
                <a:sym typeface="+mn-ea"/>
              </a:rPr>
              <a:t>与泵的流量</a:t>
            </a:r>
            <a:r>
              <a:rPr lang="en-US" altLang="zh-CN" sz="2000" b="1" dirty="0">
                <a:sym typeface="+mn-ea"/>
              </a:rPr>
              <a:t>q</a:t>
            </a:r>
            <a:r>
              <a:rPr lang="zh-CN" altLang="en-US" sz="2000" b="1" dirty="0">
                <a:sym typeface="+mn-ea"/>
              </a:rPr>
              <a:t>汇合进入无杆腔（左腔），所以，活塞的运动速度加快。</a:t>
            </a:r>
            <a:endParaRPr lang="zh-CN" altLang="en-US" sz="2000" b="1" dirty="0"/>
          </a:p>
          <a:p>
            <a:pPr eaLnBrk="1" latinLnBrk="0" hangingPunct="1">
              <a:lnSpc>
                <a:spcPct val="125000"/>
              </a:lnSpc>
              <a:spcBef>
                <a:spcPts val="0"/>
              </a:spcBef>
              <a:buClrTx/>
              <a:buSzTx/>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41</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43012" name="Picture 4"/>
          <p:cNvPicPr>
            <a:picLocks noChangeAspect="1"/>
          </p:cNvPicPr>
          <p:nvPr/>
        </p:nvPicPr>
        <p:blipFill>
          <a:blip r:embed="rId5">
            <a:clrChange>
              <a:clrFrom>
                <a:srgbClr val="FFFFFF">
                  <a:alpha val="100000"/>
                </a:srgbClr>
              </a:clrFrom>
              <a:clrTo>
                <a:srgbClr val="FFFFFF">
                  <a:alpha val="100000"/>
                  <a:alpha val="0"/>
                </a:srgbClr>
              </a:clrTo>
            </a:clrChange>
          </a:blip>
          <a:srcRect l="64647" t="1118" r="-859" b="24538"/>
          <a:stretch>
            <a:fillRect/>
          </a:stretch>
        </p:blipFill>
        <p:spPr>
          <a:xfrm>
            <a:off x="5348605" y="1631315"/>
            <a:ext cx="3215005" cy="2844165"/>
          </a:xfrm>
          <a:prstGeom prst="rect">
            <a:avLst/>
          </a:prstGeom>
          <a:noFill/>
          <a:ln w="9525">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094105"/>
            <a:ext cx="8781415" cy="57638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094740"/>
            <a:ext cx="8716645" cy="5264785"/>
          </a:xfrm>
        </p:spPr>
        <p:txBody>
          <a:bodyPr vert="horz" wrap="square" lIns="91440" tIns="45720" rIns="91440" bIns="45720" anchor="t"/>
          <a:lstStyle/>
          <a:p>
            <a:pPr algn="just" eaLnBrk="1" hangingPunct="1">
              <a:lnSpc>
                <a:spcPct val="110000"/>
              </a:lnSpc>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设：当压力油同时进入无杆腔和有杆腔时，</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marL="0" indent="0" algn="just" eaLnBrk="1" hangingPunct="1">
              <a:lnSpc>
                <a:spcPct val="110000"/>
              </a:lnSpc>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如图所示：活塞向右运动。活塞上产生的推力</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10000"/>
              </a:lnSpc>
              <a:buClrTx/>
              <a:buSzTx/>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为</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F</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和速度</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v</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10000"/>
              </a:lnSpc>
              <a:buClrTx/>
              <a:buSzTx/>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以活塞为研究对象，列受力平衡方程式：</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ClrTx/>
              <a:buSzTx/>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algn="just" eaLnBrk="1" latinLnBrk="0" hangingPunct="1">
              <a:lnSpc>
                <a:spcPct val="125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得：活塞杆推力</a:t>
            </a:r>
          </a:p>
          <a:p>
            <a:pPr algn="just" eaLnBrk="1" latinLnBrk="0" hangingPunct="1">
              <a:lnSpc>
                <a:spcPct val="125000"/>
              </a:lnSpc>
              <a:spcBef>
                <a:spcPts val="0"/>
              </a:spcBef>
              <a:buClrTx/>
              <a:buSzTx/>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marL="0" indent="0" algn="just" eaLnBrk="1" latinLnBrk="0" hangingPunct="1">
              <a:lnSpc>
                <a:spcPct val="125000"/>
              </a:lnSpc>
              <a:spcBef>
                <a:spcPts val="0"/>
              </a:spcBef>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p>
          <a:p>
            <a:pPr marL="0" indent="0" algn="just" eaLnBrk="1" latinLnBrk="0" hangingPunct="1">
              <a:lnSpc>
                <a:spcPct val="125000"/>
              </a:lnSpc>
              <a:spcBef>
                <a:spcPts val="0"/>
              </a:spcBef>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活塞杆速度                                                                       </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42</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4106" name="Picture 4"/>
          <p:cNvPicPr>
            <a:picLocks noChangeAspect="1"/>
          </p:cNvPicPr>
          <p:nvPr/>
        </p:nvPicPr>
        <p:blipFill>
          <a:blip r:embed="rId5">
            <a:clrChange>
              <a:clrFrom>
                <a:srgbClr val="FFFFFF">
                  <a:alpha val="100000"/>
                </a:srgbClr>
              </a:clrFrom>
              <a:clrTo>
                <a:srgbClr val="FFFFFF">
                  <a:alpha val="100000"/>
                  <a:alpha val="0"/>
                </a:srgbClr>
              </a:clrTo>
            </a:clrChange>
          </a:blip>
          <a:srcRect l="63940" t="478" r="-859" b="24538"/>
          <a:stretch>
            <a:fillRect/>
          </a:stretch>
        </p:blipFill>
        <p:spPr>
          <a:xfrm>
            <a:off x="5572760" y="1165860"/>
            <a:ext cx="3368040" cy="2947035"/>
          </a:xfrm>
          <a:prstGeom prst="rect">
            <a:avLst/>
          </a:prstGeom>
          <a:noFill/>
          <a:ln w="9525">
            <a:noFill/>
          </a:ln>
        </p:spPr>
      </p:pic>
      <p:pic>
        <p:nvPicPr>
          <p:cNvPr id="7" name="图片 6">
            <a:extLst>
              <a:ext uri="{FF2B5EF4-FFF2-40B4-BE49-F238E27FC236}">
                <a16:creationId xmlns:a16="http://schemas.microsoft.com/office/drawing/2014/main" xmlns="" id="{CAC7E346-94D4-4791-9368-A12D37F1B5CF}"/>
              </a:ext>
            </a:extLst>
          </p:cNvPr>
          <p:cNvPicPr>
            <a:picLocks noChangeAspect="1"/>
          </p:cNvPicPr>
          <p:nvPr/>
        </p:nvPicPr>
        <p:blipFill>
          <a:blip r:embed="rId6"/>
          <a:stretch>
            <a:fillRect/>
          </a:stretch>
        </p:blipFill>
        <p:spPr>
          <a:xfrm>
            <a:off x="636270" y="2640013"/>
            <a:ext cx="2156460" cy="373380"/>
          </a:xfrm>
          <a:prstGeom prst="rect">
            <a:avLst/>
          </a:prstGeom>
        </p:spPr>
      </p:pic>
      <p:pic>
        <p:nvPicPr>
          <p:cNvPr id="9" name="图片 8">
            <a:extLst>
              <a:ext uri="{FF2B5EF4-FFF2-40B4-BE49-F238E27FC236}">
                <a16:creationId xmlns:a16="http://schemas.microsoft.com/office/drawing/2014/main" xmlns="" id="{8922FCB2-4A70-43B3-9525-97FA0A0A3264}"/>
              </a:ext>
            </a:extLst>
          </p:cNvPr>
          <p:cNvPicPr>
            <a:picLocks noChangeAspect="1"/>
          </p:cNvPicPr>
          <p:nvPr/>
        </p:nvPicPr>
        <p:blipFill>
          <a:blip r:embed="rId7"/>
          <a:stretch>
            <a:fillRect/>
          </a:stretch>
        </p:blipFill>
        <p:spPr>
          <a:xfrm>
            <a:off x="626618" y="3203048"/>
            <a:ext cx="4911852" cy="842772"/>
          </a:xfrm>
          <a:prstGeom prst="rect">
            <a:avLst/>
          </a:prstGeom>
        </p:spPr>
      </p:pic>
      <p:pic>
        <p:nvPicPr>
          <p:cNvPr id="10" name="图片 9">
            <a:extLst>
              <a:ext uri="{FF2B5EF4-FFF2-40B4-BE49-F238E27FC236}">
                <a16:creationId xmlns:a16="http://schemas.microsoft.com/office/drawing/2014/main" xmlns="" id="{D9453412-4170-4875-BC9B-54CEE30185E8}"/>
              </a:ext>
            </a:extLst>
          </p:cNvPr>
          <p:cNvPicPr>
            <a:picLocks noChangeAspect="1"/>
          </p:cNvPicPr>
          <p:nvPr/>
        </p:nvPicPr>
        <p:blipFill>
          <a:blip r:embed="rId8"/>
          <a:stretch>
            <a:fillRect/>
          </a:stretch>
        </p:blipFill>
        <p:spPr>
          <a:xfrm>
            <a:off x="2710399" y="3808052"/>
            <a:ext cx="4581144" cy="2717292"/>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094105"/>
            <a:ext cx="8781415" cy="57638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094740"/>
            <a:ext cx="8716645" cy="5264785"/>
          </a:xfrm>
        </p:spPr>
        <p:txBody>
          <a:bodyPr vert="horz" wrap="square" lIns="91440" tIns="45720" rIns="91440" bIns="45720" anchor="t"/>
          <a:lstStyle/>
          <a:p>
            <a:pPr eaLnBrk="1" hangingPunct="1">
              <a:lnSpc>
                <a:spcPct val="130000"/>
              </a:lnSpc>
              <a:buClrTx/>
              <a:buSzTx/>
              <a:buFont typeface="Wingdings" panose="05000000000000000000" charset="0"/>
              <a:buChar char="u"/>
            </a:pPr>
            <a:r>
              <a:rPr lang="zh-CN" altLang="en-US" sz="2000" b="1" dirty="0">
                <a:solidFill>
                  <a:srgbClr val="C00000"/>
                </a:solidFill>
                <a:sym typeface="+mn-ea"/>
              </a:rPr>
              <a:t>讨论：</a:t>
            </a:r>
            <a:endParaRPr lang="zh-CN" altLang="en-US" sz="2000" b="1" dirty="0">
              <a:solidFill>
                <a:srgbClr val="C00000"/>
              </a:solidFill>
            </a:endParaRPr>
          </a:p>
          <a:p>
            <a:pPr eaLnBrk="1" hangingPunct="1">
              <a:lnSpc>
                <a:spcPct val="130000"/>
              </a:lnSpc>
              <a:buClrTx/>
              <a:buSzTx/>
              <a:buFont typeface="Wingdings" panose="05000000000000000000" pitchFamily="2" charset="2"/>
              <a:buNone/>
            </a:pPr>
            <a:r>
              <a:rPr lang="zh-CN" altLang="en-US" sz="2000" b="1" dirty="0">
                <a:sym typeface="+mn-ea"/>
              </a:rPr>
              <a:t>① 非差动连接时，活塞向右运动的速度</a:t>
            </a:r>
            <a:r>
              <a:rPr lang="en-US" altLang="zh-CN" sz="2000" b="1" dirty="0">
                <a:sym typeface="+mn-ea"/>
              </a:rPr>
              <a:t>v</a:t>
            </a:r>
            <a:r>
              <a:rPr lang="en-US" altLang="zh-CN" sz="2000" b="1" baseline="-25000" dirty="0">
                <a:sym typeface="+mn-ea"/>
              </a:rPr>
              <a:t>1</a:t>
            </a:r>
            <a:r>
              <a:rPr lang="zh-CN" altLang="en-US" sz="2000" b="1" dirty="0">
                <a:sym typeface="+mn-ea"/>
              </a:rPr>
              <a:t>与</a:t>
            </a:r>
            <a:endParaRPr lang="zh-CN" altLang="en-US" sz="2000" b="1" dirty="0"/>
          </a:p>
          <a:p>
            <a:pPr eaLnBrk="1" hangingPunct="1">
              <a:lnSpc>
                <a:spcPct val="130000"/>
              </a:lnSpc>
              <a:buClrTx/>
              <a:buSzTx/>
              <a:buFont typeface="Wingdings" panose="05000000000000000000" pitchFamily="2" charset="2"/>
              <a:buNone/>
            </a:pPr>
            <a:r>
              <a:rPr lang="zh-CN" altLang="en-US" sz="2000" b="1" dirty="0">
                <a:sym typeface="+mn-ea"/>
              </a:rPr>
              <a:t>活塞向左运动的速度</a:t>
            </a:r>
            <a:r>
              <a:rPr lang="en-US" altLang="zh-CN" sz="2000" b="1" dirty="0">
                <a:sym typeface="+mn-ea"/>
              </a:rPr>
              <a:t>v</a:t>
            </a:r>
            <a:r>
              <a:rPr lang="en-US" altLang="zh-CN" sz="2000" b="1" baseline="-25000" dirty="0">
                <a:sym typeface="+mn-ea"/>
              </a:rPr>
              <a:t>2</a:t>
            </a:r>
            <a:r>
              <a:rPr lang="zh-CN" altLang="en-US" sz="2000" b="1" dirty="0">
                <a:sym typeface="+mn-ea"/>
              </a:rPr>
              <a:t>不可能相等。这是单</a:t>
            </a:r>
            <a:endParaRPr lang="zh-CN" altLang="en-US" sz="2000" b="1" dirty="0"/>
          </a:p>
          <a:p>
            <a:pPr eaLnBrk="1" hangingPunct="1">
              <a:lnSpc>
                <a:spcPct val="130000"/>
              </a:lnSpc>
              <a:buClrTx/>
              <a:buSzTx/>
              <a:buFont typeface="Wingdings" panose="05000000000000000000" pitchFamily="2" charset="2"/>
              <a:buNone/>
            </a:pPr>
            <a:r>
              <a:rPr lang="zh-CN" altLang="en-US" sz="2000" b="1" dirty="0">
                <a:sym typeface="+mn-ea"/>
              </a:rPr>
              <a:t>活塞杆缸的结构决定的。</a:t>
            </a:r>
          </a:p>
          <a:p>
            <a:pPr eaLnBrk="1" hangingPunct="1">
              <a:lnSpc>
                <a:spcPct val="130000"/>
              </a:lnSpc>
              <a:buClrTx/>
              <a:buSzTx/>
            </a:pPr>
            <a:r>
              <a:rPr lang="zh-CN" altLang="en-US" sz="2000" b="1" dirty="0">
                <a:sym typeface="+mn-ea"/>
              </a:rPr>
              <a:t>往返速度比</a:t>
            </a:r>
            <a:r>
              <a:rPr lang="en-US" altLang="zh-CN" sz="2000" b="1" dirty="0">
                <a:sym typeface="+mn-ea"/>
              </a:rPr>
              <a:t>λv</a:t>
            </a:r>
            <a:r>
              <a:rPr lang="en-US" altLang="zh-CN" sz="2000" b="1" dirty="0">
                <a:latin typeface="Arial" panose="020B0604020202020204" pitchFamily="34" charset="0"/>
                <a:sym typeface="+mn-ea"/>
              </a:rPr>
              <a:t>——</a:t>
            </a:r>
            <a:r>
              <a:rPr lang="zh-CN" altLang="en-US" sz="2000" b="1" dirty="0">
                <a:sym typeface="+mn-ea"/>
              </a:rPr>
              <a:t>活塞向右运动的速度</a:t>
            </a:r>
            <a:r>
              <a:rPr lang="en-US" altLang="zh-CN" sz="2000" b="1" dirty="0">
                <a:sym typeface="+mn-ea"/>
              </a:rPr>
              <a:t>v</a:t>
            </a:r>
            <a:r>
              <a:rPr lang="en-US" altLang="zh-CN" sz="2000" b="1" baseline="-25000" dirty="0">
                <a:sym typeface="+mn-ea"/>
              </a:rPr>
              <a:t>1</a:t>
            </a:r>
            <a:r>
              <a:rPr lang="zh-CN" altLang="en-US" sz="2000" b="1" dirty="0">
                <a:sym typeface="+mn-ea"/>
              </a:rPr>
              <a:t>与</a:t>
            </a:r>
            <a:endParaRPr lang="zh-CN" altLang="en-US" sz="2000" b="1" dirty="0"/>
          </a:p>
          <a:p>
            <a:pPr eaLnBrk="1" hangingPunct="1">
              <a:lnSpc>
                <a:spcPct val="130000"/>
              </a:lnSpc>
              <a:buClrTx/>
              <a:buSzTx/>
              <a:buFont typeface="Wingdings" panose="05000000000000000000" pitchFamily="2" charset="2"/>
              <a:buNone/>
            </a:pPr>
            <a:r>
              <a:rPr lang="zh-CN" altLang="en-US" sz="2000" b="1" dirty="0">
                <a:sym typeface="+mn-ea"/>
              </a:rPr>
              <a:t>活塞向左运动的速度</a:t>
            </a:r>
            <a:r>
              <a:rPr lang="en-US" altLang="zh-CN" sz="2000" b="1" dirty="0">
                <a:sym typeface="+mn-ea"/>
              </a:rPr>
              <a:t>v</a:t>
            </a:r>
            <a:r>
              <a:rPr lang="en-US" altLang="zh-CN" sz="2000" b="1" baseline="-25000" dirty="0">
                <a:sym typeface="+mn-ea"/>
              </a:rPr>
              <a:t>2</a:t>
            </a:r>
            <a:r>
              <a:rPr lang="zh-CN" altLang="en-US" sz="2000" b="1" dirty="0">
                <a:sym typeface="+mn-ea"/>
              </a:rPr>
              <a:t>的比值，称为往返速度比。</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30000"/>
              </a:lnSpc>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30000"/>
              </a:lnSpc>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30000"/>
              </a:lnSpc>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30000"/>
              </a:lnSpc>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eaLnBrk="1" hangingPunct="1">
              <a:lnSpc>
                <a:spcPct val="130000"/>
              </a:lnSpc>
              <a:buClrTx/>
              <a:buSzTx/>
            </a:pPr>
            <a:r>
              <a:rPr lang="zh-CN" altLang="en-US" sz="2000" b="1" dirty="0">
                <a:solidFill>
                  <a:srgbClr val="C00000"/>
                </a:solidFill>
                <a:sym typeface="+mn-ea"/>
              </a:rPr>
              <a:t>由此可见，</a:t>
            </a:r>
            <a:r>
              <a:rPr lang="zh-CN" altLang="en-US" sz="2000" b="1" dirty="0">
                <a:sym typeface="+mn-ea"/>
              </a:rPr>
              <a:t>当已知活塞的直径</a:t>
            </a:r>
            <a:r>
              <a:rPr lang="en-US" altLang="zh-CN" sz="2000" b="1" dirty="0">
                <a:sym typeface="+mn-ea"/>
              </a:rPr>
              <a:t>D</a:t>
            </a:r>
            <a:r>
              <a:rPr lang="zh-CN" altLang="en-US" sz="2000" b="1" dirty="0">
                <a:sym typeface="+mn-ea"/>
              </a:rPr>
              <a:t>和往返速度比</a:t>
            </a:r>
            <a:r>
              <a:rPr lang="en-US" altLang="zh-CN" sz="2000" b="1" dirty="0">
                <a:sym typeface="+mn-ea"/>
              </a:rPr>
              <a:t>λv</a:t>
            </a:r>
            <a:r>
              <a:rPr lang="zh-CN" altLang="en-US" sz="2000" b="1" dirty="0">
                <a:sym typeface="+mn-ea"/>
              </a:rPr>
              <a:t>时，可求得活塞杆直径</a:t>
            </a:r>
            <a:r>
              <a:rPr lang="en-US" altLang="zh-CN" sz="2000" b="1" dirty="0">
                <a:sym typeface="+mn-ea"/>
              </a:rPr>
              <a:t>d</a:t>
            </a:r>
            <a:r>
              <a:rPr lang="zh-CN" altLang="en-US" sz="2000" b="1" dirty="0">
                <a:sym typeface="+mn-ea"/>
              </a:rPr>
              <a:t>。</a:t>
            </a:r>
            <a:r>
              <a:rPr lang="en-US" altLang="zh-CN" sz="2000" b="1" dirty="0">
                <a:sym typeface="+mn-ea"/>
              </a:rPr>
              <a:t>λv</a:t>
            </a:r>
            <a:r>
              <a:rPr lang="zh-CN" altLang="en-US" sz="2000" b="1" dirty="0">
                <a:sym typeface="+mn-ea"/>
              </a:rPr>
              <a:t>越大，</a:t>
            </a:r>
            <a:r>
              <a:rPr lang="en-US" altLang="zh-CN" sz="2000" b="1" dirty="0">
                <a:sym typeface="+mn-ea"/>
              </a:rPr>
              <a:t>d</a:t>
            </a:r>
            <a:r>
              <a:rPr lang="zh-CN" altLang="en-US" sz="2000" b="1" dirty="0">
                <a:sym typeface="+mn-ea"/>
              </a:rPr>
              <a:t>亦越大。</a:t>
            </a:r>
            <a:endParaRPr lang="zh-CN" altLang="en-US" sz="2000" b="1" dirty="0"/>
          </a:p>
          <a:p>
            <a:pPr eaLnBrk="1" hangingPunct="1">
              <a:lnSpc>
                <a:spcPct val="130000"/>
              </a:lnSpc>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25000"/>
              </a:lnSpc>
              <a:spcBef>
                <a:spcPts val="0"/>
              </a:spcBef>
              <a:buClrTx/>
              <a:buSzTx/>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eaLnBrk="1" hangingPunct="1">
              <a:buClrTx/>
              <a:buSzTx/>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43</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（一）</a:t>
            </a:r>
            <a:r>
              <a:rPr lang="zh-CN" altLang="en-US" sz="3600" b="1" dirty="0">
                <a:latin typeface="宋体" panose="02010600030101010101" pitchFamily="2" charset="-122"/>
                <a:cs typeface="宋体" panose="02010600030101010101" pitchFamily="2" charset="-122"/>
                <a:sym typeface="+mn-ea"/>
              </a:rPr>
              <a:t>活塞式液压缸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126" name="Picture 10"/>
          <p:cNvPicPr>
            <a:picLocks noChangeAspect="1"/>
          </p:cNvPicPr>
          <p:nvPr/>
        </p:nvPicPr>
        <p:blipFill>
          <a:blip r:embed="rId5">
            <a:clrChange>
              <a:clrFrom>
                <a:srgbClr val="FFFFFF">
                  <a:alpha val="100000"/>
                </a:srgbClr>
              </a:clrFrom>
              <a:clrTo>
                <a:srgbClr val="FFFFFF">
                  <a:alpha val="100000"/>
                  <a:alpha val="0"/>
                </a:srgbClr>
              </a:clrTo>
            </a:clrChange>
          </a:blip>
          <a:srcRect l="34015" t="2774" r="34081" b="24538"/>
          <a:stretch>
            <a:fillRect/>
          </a:stretch>
        </p:blipFill>
        <p:spPr>
          <a:xfrm>
            <a:off x="5892800" y="1165860"/>
            <a:ext cx="3048000" cy="2989580"/>
          </a:xfrm>
          <a:prstGeom prst="rect">
            <a:avLst/>
          </a:prstGeom>
          <a:noFill/>
          <a:ln w="9525">
            <a:noFill/>
          </a:ln>
        </p:spPr>
      </p:pic>
      <p:pic>
        <p:nvPicPr>
          <p:cNvPr id="7" name="图片 6">
            <a:extLst>
              <a:ext uri="{FF2B5EF4-FFF2-40B4-BE49-F238E27FC236}">
                <a16:creationId xmlns:a16="http://schemas.microsoft.com/office/drawing/2014/main" xmlns="" id="{949A5432-BE51-4D04-A0B4-1B19C0B7BCC6}"/>
              </a:ext>
            </a:extLst>
          </p:cNvPr>
          <p:cNvPicPr>
            <a:picLocks noChangeAspect="1"/>
          </p:cNvPicPr>
          <p:nvPr/>
        </p:nvPicPr>
        <p:blipFill>
          <a:blip r:embed="rId6"/>
          <a:stretch>
            <a:fillRect/>
          </a:stretch>
        </p:blipFill>
        <p:spPr>
          <a:xfrm>
            <a:off x="661422" y="3859657"/>
            <a:ext cx="4506468" cy="1827276"/>
          </a:xfrm>
          <a:prstGeom prst="rect">
            <a:avLst/>
          </a:prstGeom>
        </p:spPr>
      </p:pic>
      <p:pic>
        <p:nvPicPr>
          <p:cNvPr id="9" name="图片 8">
            <a:extLst>
              <a:ext uri="{FF2B5EF4-FFF2-40B4-BE49-F238E27FC236}">
                <a16:creationId xmlns:a16="http://schemas.microsoft.com/office/drawing/2014/main" xmlns="" id="{EF9D58DC-1680-42FB-8875-A8F3CC1398B8}"/>
              </a:ext>
            </a:extLst>
          </p:cNvPr>
          <p:cNvPicPr>
            <a:picLocks noChangeAspect="1"/>
          </p:cNvPicPr>
          <p:nvPr/>
        </p:nvPicPr>
        <p:blipFill>
          <a:blip r:embed="rId7"/>
          <a:stretch>
            <a:fillRect/>
          </a:stretch>
        </p:blipFill>
        <p:spPr>
          <a:xfrm>
            <a:off x="5905224" y="4284853"/>
            <a:ext cx="1872996" cy="976884"/>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97305"/>
            <a:ext cx="8781415" cy="55606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437640"/>
            <a:ext cx="8716645" cy="4921885"/>
          </a:xfrm>
        </p:spPr>
        <p:txBody>
          <a:bodyPr vert="horz" wrap="square" lIns="91440" tIns="45720" rIns="91440" bIns="45720" anchor="t"/>
          <a:lstStyle/>
          <a:p>
            <a:pPr eaLnBrk="1" hangingPunct="1">
              <a:lnSpc>
                <a:spcPct val="140000"/>
              </a:lnSpc>
              <a:buFont typeface="Wingdings" panose="05000000000000000000" pitchFamily="2" charset="2"/>
              <a:buNone/>
            </a:pPr>
            <a:r>
              <a:rPr lang="en-US" altLang="zh-CN" sz="2000" b="1" dirty="0">
                <a:solidFill>
                  <a:srgbClr val="C00000"/>
                </a:solidFill>
                <a:sym typeface="+mn-ea"/>
              </a:rPr>
              <a:t>1</a:t>
            </a:r>
            <a:r>
              <a:rPr lang="zh-CN" altLang="en-US" sz="2000" b="1" dirty="0">
                <a:solidFill>
                  <a:srgbClr val="C00000"/>
                </a:solidFill>
                <a:sym typeface="+mn-ea"/>
              </a:rPr>
              <a:t>、活塞式液压缸的特点</a:t>
            </a:r>
            <a:endParaRPr lang="zh-CN" altLang="en-US" sz="2000" b="1" dirty="0">
              <a:solidFill>
                <a:srgbClr val="C00000"/>
              </a:solidFill>
            </a:endParaRPr>
          </a:p>
          <a:p>
            <a:pPr eaLnBrk="1" hangingPunct="1">
              <a:lnSpc>
                <a:spcPct val="140000"/>
              </a:lnSpc>
              <a:buFont typeface="Wingdings" panose="05000000000000000000" pitchFamily="2" charset="2"/>
              <a:buNone/>
            </a:pPr>
            <a:r>
              <a:rPr lang="zh-CN" altLang="en-US" sz="2000" b="1" dirty="0">
                <a:sym typeface="+mn-ea"/>
              </a:rPr>
              <a:t>① 活塞与缸筒有较高的配合精</a:t>
            </a:r>
            <a:endParaRPr lang="zh-CN" altLang="en-US" sz="2000" b="1" dirty="0"/>
          </a:p>
          <a:p>
            <a:pPr eaLnBrk="1" hangingPunct="1">
              <a:lnSpc>
                <a:spcPct val="140000"/>
              </a:lnSpc>
              <a:buFont typeface="Wingdings" panose="05000000000000000000" pitchFamily="2" charset="2"/>
              <a:buNone/>
            </a:pPr>
            <a:r>
              <a:rPr lang="zh-CN" altLang="en-US" sz="2000" b="1" dirty="0">
                <a:sym typeface="+mn-ea"/>
              </a:rPr>
              <a:t>度，即加工精度要求严格。</a:t>
            </a:r>
            <a:endParaRPr lang="zh-CN" altLang="en-US" sz="2000" b="1" dirty="0"/>
          </a:p>
          <a:p>
            <a:pPr eaLnBrk="1" hangingPunct="1">
              <a:lnSpc>
                <a:spcPct val="140000"/>
              </a:lnSpc>
              <a:buFont typeface="Wingdings" panose="05000000000000000000" pitchFamily="2" charset="2"/>
              <a:buNone/>
            </a:pPr>
            <a:r>
              <a:rPr lang="zh-CN" altLang="en-US" sz="2000" b="1" dirty="0">
                <a:sym typeface="+mn-ea"/>
              </a:rPr>
              <a:t>② 当缸筒较长时，加工困难。</a:t>
            </a:r>
            <a:endParaRPr lang="zh-CN" altLang="en-US" sz="2000" b="1" dirty="0"/>
          </a:p>
          <a:p>
            <a:pPr eaLnBrk="1" hangingPunct="1">
              <a:lnSpc>
                <a:spcPct val="140000"/>
              </a:lnSpc>
              <a:buFont typeface="Wingdings" panose="05000000000000000000" pitchFamily="2" charset="2"/>
              <a:buNone/>
            </a:pPr>
            <a:r>
              <a:rPr lang="en-US" altLang="zh-CN" sz="2000" b="1" dirty="0">
                <a:solidFill>
                  <a:srgbClr val="C00000"/>
                </a:solidFill>
                <a:sym typeface="+mn-ea"/>
              </a:rPr>
              <a:t>2</a:t>
            </a:r>
            <a:r>
              <a:rPr lang="zh-CN" altLang="en-US" sz="2000" b="1" dirty="0">
                <a:solidFill>
                  <a:srgbClr val="C00000"/>
                </a:solidFill>
                <a:sym typeface="+mn-ea"/>
              </a:rPr>
              <a:t>、柱塞液压缸的特点</a:t>
            </a:r>
            <a:endParaRPr lang="zh-CN" altLang="en-US" sz="2000" b="1" dirty="0">
              <a:solidFill>
                <a:srgbClr val="C00000"/>
              </a:solidFill>
            </a:endParaRPr>
          </a:p>
          <a:p>
            <a:pPr eaLnBrk="1" hangingPunct="1">
              <a:lnSpc>
                <a:spcPct val="140000"/>
              </a:lnSpc>
              <a:buFont typeface="Wingdings" panose="05000000000000000000" pitchFamily="2" charset="2"/>
              <a:buNone/>
            </a:pPr>
            <a:r>
              <a:rPr lang="zh-CN" altLang="en-US" sz="2000" b="1" dirty="0">
                <a:sym typeface="+mn-ea"/>
              </a:rPr>
              <a:t>① 缸筒与柱塞之间没有配合要求，所以，缸筒的内孔不需要精加工；只是柱塞与缸盖上的导向套有配合要求。故：加工精度容易保证。</a:t>
            </a:r>
            <a:endParaRPr lang="zh-CN" altLang="en-US" sz="2000" b="1" dirty="0"/>
          </a:p>
          <a:p>
            <a:pPr eaLnBrk="1" hangingPunct="1">
              <a:lnSpc>
                <a:spcPct val="140000"/>
              </a:lnSpc>
              <a:buFont typeface="Wingdings" panose="05000000000000000000" pitchFamily="2" charset="2"/>
              <a:buNone/>
            </a:pPr>
            <a:r>
              <a:rPr lang="zh-CN" altLang="en-US" sz="2000" b="1" dirty="0">
                <a:sym typeface="+mn-ea"/>
              </a:rPr>
              <a:t>② 适用于行程较长的场合。</a:t>
            </a:r>
            <a:endParaRPr lang="zh-CN" altLang="en-US" sz="2000" b="1" dirty="0"/>
          </a:p>
          <a:p>
            <a:pPr eaLnBrk="1" hangingPunct="1">
              <a:lnSpc>
                <a:spcPct val="140000"/>
              </a:lnSpc>
              <a:buFont typeface="Wingdings" panose="05000000000000000000" pitchFamily="2" charset="2"/>
              <a:buNone/>
            </a:pPr>
            <a:r>
              <a:rPr lang="zh-CN" altLang="en-US" sz="2000" b="1" dirty="0">
                <a:sym typeface="+mn-ea"/>
              </a:rPr>
              <a:t>③ 在结构上，将柱塞制成空心以减少柱塞重量，减少柱塞弯曲变形；还可以在缸筒内设置辅助支承，以增加刚性。</a:t>
            </a:r>
            <a:endParaRPr lang="zh-CN" altLang="en-US" sz="2000" b="1" dirty="0"/>
          </a:p>
          <a:p>
            <a:pPr algn="just" eaLnBrk="1" latinLnBrk="0" hangingPunct="1">
              <a:lnSpc>
                <a:spcPct val="120000"/>
              </a:lnSpc>
              <a:spcBef>
                <a:spcPts val="0"/>
              </a:spcBef>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44</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619125"/>
            <a:ext cx="7393305" cy="645160"/>
          </a:xfrm>
          <a:prstGeom prst="rect">
            <a:avLst/>
          </a:prstGeom>
          <a:noFill/>
        </p:spPr>
        <p:txBody>
          <a:bodyPr wrap="square" rtlCol="0" anchor="t">
            <a:spAutoFit/>
          </a:bodyPr>
          <a:lstStyle/>
          <a:p>
            <a:pPr algn="l"/>
            <a:r>
              <a:rPr lang="zh-CN" altLang="en-US" sz="3600" b="1" dirty="0">
                <a:sym typeface="+mn-ea"/>
              </a:rPr>
              <a:t>（二）柱塞液压缸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5780" name="Picture 4" descr="3-8"/>
          <p:cNvPicPr>
            <a:picLocks noChangeAspect="1"/>
          </p:cNvPicPr>
          <p:nvPr/>
        </p:nvPicPr>
        <p:blipFill>
          <a:blip r:embed="rId5">
            <a:clrChange>
              <a:clrFrom>
                <a:srgbClr val="FFFFFF">
                  <a:alpha val="100000"/>
                </a:srgbClr>
              </a:clrFrom>
              <a:clrTo>
                <a:srgbClr val="FFFFFF">
                  <a:alpha val="100000"/>
                  <a:alpha val="0"/>
                </a:srgbClr>
              </a:clrTo>
            </a:clrChange>
          </a:blip>
          <a:srcRect l="1340" t="3030" r="2827" b="4347"/>
          <a:stretch>
            <a:fillRect/>
          </a:stretch>
        </p:blipFill>
        <p:spPr>
          <a:xfrm>
            <a:off x="3772535" y="1604010"/>
            <a:ext cx="5168265" cy="22567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5780"/>
                                        </p:tgtEl>
                                        <p:attrNameLst>
                                          <p:attrName>style.visibility</p:attrName>
                                        </p:attrNameLst>
                                      </p:cBhvr>
                                      <p:to>
                                        <p:strVal val="visible"/>
                                      </p:to>
                                    </p:set>
                                    <p:animEffect transition="in" filter="wipe(up)">
                                      <p:cBhvr>
                                        <p:cTn id="7"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21410"/>
            <a:ext cx="8781415" cy="523875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258445" y="1276350"/>
            <a:ext cx="8716645" cy="5083175"/>
          </a:xfrm>
        </p:spPr>
        <p:txBody>
          <a:bodyPr vert="horz" wrap="square" lIns="91440" tIns="45720" rIns="91440" bIns="45720" anchor="t"/>
          <a:lstStyle/>
          <a:p>
            <a:pPr algn="just" eaLnBrk="1" latinLnBrk="0" hangingPunct="1">
              <a:lnSpc>
                <a:spcPct val="140000"/>
              </a:lnSpc>
              <a:spcBef>
                <a:spcPts val="0"/>
              </a:spcBef>
              <a:buClrTx/>
              <a:buSzTx/>
              <a:buFont typeface="Wingdings" panose="05000000000000000000" pitchFamily="2" charset="2"/>
              <a:buNone/>
            </a:pPr>
            <a:r>
              <a:rPr lang="en-US" altLang="zh-CN" sz="2000" b="1" dirty="0">
                <a:solidFill>
                  <a:srgbClr val="C00000"/>
                </a:solidFill>
                <a:sym typeface="+mn-ea"/>
              </a:rPr>
              <a:t>3</a:t>
            </a:r>
            <a:r>
              <a:rPr lang="zh-CN" altLang="en-US" sz="2000" b="1" dirty="0">
                <a:solidFill>
                  <a:srgbClr val="C00000"/>
                </a:solidFill>
                <a:sym typeface="+mn-ea"/>
              </a:rPr>
              <a:t>、柱塞液压缸的推力及速度特性</a:t>
            </a:r>
            <a:endParaRPr lang="zh-CN" altLang="en-US" sz="2000" b="1" dirty="0">
              <a:solidFill>
                <a:srgbClr val="C00000"/>
              </a:solidFill>
            </a:endParaRPr>
          </a:p>
          <a:p>
            <a:pPr algn="just" eaLnBrk="1" latinLnBrk="0" hangingPunct="1">
              <a:lnSpc>
                <a:spcPct val="140000"/>
              </a:lnSpc>
              <a:spcBef>
                <a:spcPts val="0"/>
              </a:spcBef>
              <a:buClrTx/>
              <a:buSzTx/>
            </a:pPr>
            <a:r>
              <a:rPr lang="zh-CN" altLang="en-US" sz="2000" b="1" dirty="0">
                <a:sym typeface="+mn-ea"/>
              </a:rPr>
              <a:t>如图所示</a:t>
            </a:r>
            <a:r>
              <a:rPr lang="en-US" altLang="zh-CN" sz="2000" b="1" dirty="0">
                <a:sym typeface="+mn-ea"/>
              </a:rPr>
              <a:t>: </a:t>
            </a:r>
            <a:endParaRPr lang="en-US" altLang="zh-CN" sz="2000" b="1" dirty="0"/>
          </a:p>
          <a:p>
            <a:pPr algn="just" eaLnBrk="1" latinLnBrk="0" hangingPunct="1">
              <a:lnSpc>
                <a:spcPct val="140000"/>
              </a:lnSpc>
              <a:spcBef>
                <a:spcPts val="0"/>
              </a:spcBef>
              <a:buClrTx/>
              <a:buSzTx/>
              <a:buFont typeface="Wingdings" panose="05000000000000000000" pitchFamily="2" charset="2"/>
              <a:buNone/>
            </a:pPr>
            <a:r>
              <a:rPr lang="en-US" altLang="zh-CN" sz="2000" b="1" dirty="0">
                <a:sym typeface="+mn-ea"/>
              </a:rPr>
              <a:t>① </a:t>
            </a:r>
            <a:r>
              <a:rPr lang="zh-CN" altLang="en-US" sz="2000" b="1" dirty="0">
                <a:sym typeface="+mn-ea"/>
              </a:rPr>
              <a:t>柱塞液压缸只能单方向向</a:t>
            </a:r>
            <a:endParaRPr lang="zh-CN" altLang="en-US" sz="2000" b="1" dirty="0"/>
          </a:p>
          <a:p>
            <a:pPr algn="just" eaLnBrk="1" latinLnBrk="0" hangingPunct="1">
              <a:lnSpc>
                <a:spcPct val="140000"/>
              </a:lnSpc>
              <a:spcBef>
                <a:spcPts val="0"/>
              </a:spcBef>
              <a:buClrTx/>
              <a:buSzTx/>
              <a:buFont typeface="Wingdings" panose="05000000000000000000" pitchFamily="2" charset="2"/>
              <a:buNone/>
            </a:pPr>
            <a:r>
              <a:rPr lang="zh-CN" altLang="en-US" sz="2000" b="1" dirty="0">
                <a:sym typeface="+mn-ea"/>
              </a:rPr>
              <a:t>右运动，反向退回时则靠外</a:t>
            </a:r>
            <a:endParaRPr lang="zh-CN" altLang="en-US" sz="2000" b="1" dirty="0"/>
          </a:p>
          <a:p>
            <a:pPr algn="just" eaLnBrk="1" latinLnBrk="0" hangingPunct="1">
              <a:lnSpc>
                <a:spcPct val="140000"/>
              </a:lnSpc>
              <a:spcBef>
                <a:spcPts val="0"/>
              </a:spcBef>
              <a:buClrTx/>
              <a:buSzTx/>
              <a:buFont typeface="Wingdings" panose="05000000000000000000" pitchFamily="2" charset="2"/>
              <a:buNone/>
            </a:pPr>
            <a:r>
              <a:rPr lang="zh-CN" altLang="en-US" sz="2000" b="1" dirty="0">
                <a:sym typeface="+mn-ea"/>
              </a:rPr>
              <a:t>力（弹簧力，重力等）。</a:t>
            </a:r>
            <a:endParaRPr lang="zh-CN" altLang="en-US" sz="2000" b="1" dirty="0"/>
          </a:p>
          <a:p>
            <a:pPr algn="just" eaLnBrk="1" latinLnBrk="0" hangingPunct="1">
              <a:lnSpc>
                <a:spcPct val="140000"/>
              </a:lnSpc>
              <a:spcBef>
                <a:spcPts val="0"/>
              </a:spcBef>
              <a:buClrTx/>
              <a:buSzTx/>
              <a:buFont typeface="Wingdings" panose="05000000000000000000" pitchFamily="2" charset="2"/>
              <a:buNone/>
            </a:pPr>
            <a:r>
              <a:rPr lang="zh-CN" altLang="en-US" sz="2000" b="1" dirty="0">
                <a:sym typeface="+mn-ea"/>
              </a:rPr>
              <a:t>② 若要求柱塞缸实现往复工</a:t>
            </a:r>
            <a:endParaRPr lang="zh-CN" altLang="en-US" sz="2000" b="1" dirty="0"/>
          </a:p>
          <a:p>
            <a:pPr algn="just" eaLnBrk="1" latinLnBrk="0" hangingPunct="1">
              <a:lnSpc>
                <a:spcPct val="140000"/>
              </a:lnSpc>
              <a:spcBef>
                <a:spcPts val="0"/>
              </a:spcBef>
              <a:buClrTx/>
              <a:buSzTx/>
              <a:buFont typeface="Wingdings" panose="05000000000000000000" pitchFamily="2" charset="2"/>
              <a:buNone/>
            </a:pPr>
            <a:r>
              <a:rPr lang="zh-CN" altLang="en-US" sz="2000" b="1" dirty="0">
                <a:sym typeface="+mn-ea"/>
              </a:rPr>
              <a:t>作运动时，则必须由两个柱塞液压缸分别</a:t>
            </a:r>
            <a:endParaRPr lang="zh-CN" altLang="en-US" sz="2000" b="1" dirty="0"/>
          </a:p>
          <a:p>
            <a:pPr algn="just" eaLnBrk="1" latinLnBrk="0" hangingPunct="1">
              <a:lnSpc>
                <a:spcPct val="140000"/>
              </a:lnSpc>
              <a:spcBef>
                <a:spcPts val="0"/>
              </a:spcBef>
              <a:buClrTx/>
              <a:buSzTx/>
              <a:buFont typeface="Wingdings" panose="05000000000000000000" pitchFamily="2" charset="2"/>
              <a:buNone/>
            </a:pPr>
            <a:r>
              <a:rPr lang="zh-CN" altLang="en-US" sz="2000" b="1" dirty="0">
                <a:sym typeface="+mn-ea"/>
              </a:rPr>
              <a:t>完成相反方向的运动。</a:t>
            </a:r>
            <a:endParaRPr lang="zh-CN" altLang="en-US" sz="2000" b="1" dirty="0"/>
          </a:p>
          <a:p>
            <a:pPr algn="just" eaLnBrk="1" latinLnBrk="0" hangingPunct="1">
              <a:lnSpc>
                <a:spcPct val="140000"/>
              </a:lnSpc>
              <a:spcBef>
                <a:spcPts val="0"/>
              </a:spcBef>
              <a:buClrTx/>
              <a:buSzTx/>
              <a:buFont typeface="Wingdings" panose="05000000000000000000" pitchFamily="2" charset="2"/>
              <a:buNone/>
            </a:pPr>
            <a:r>
              <a:rPr lang="zh-CN" altLang="en-US" sz="2000" b="1" dirty="0">
                <a:sym typeface="+mn-ea"/>
              </a:rPr>
              <a:t>③ 当柱塞直径为</a:t>
            </a:r>
            <a:r>
              <a:rPr lang="en-US" altLang="zh-CN" sz="2000" b="1" dirty="0">
                <a:sym typeface="+mn-ea"/>
              </a:rPr>
              <a:t>d</a:t>
            </a:r>
            <a:r>
              <a:rPr lang="zh-CN" altLang="en-US" sz="2000" b="1" dirty="0">
                <a:sym typeface="+mn-ea"/>
              </a:rPr>
              <a:t>，输入液压油液的压力</a:t>
            </a:r>
            <a:endParaRPr lang="zh-CN" altLang="en-US" sz="2000" b="1" dirty="0"/>
          </a:p>
          <a:p>
            <a:pPr algn="just" eaLnBrk="1" latinLnBrk="0" hangingPunct="1">
              <a:lnSpc>
                <a:spcPct val="140000"/>
              </a:lnSpc>
              <a:spcBef>
                <a:spcPts val="0"/>
              </a:spcBef>
              <a:buClrTx/>
              <a:buSzTx/>
              <a:buFont typeface="Wingdings" panose="05000000000000000000" pitchFamily="2" charset="2"/>
              <a:buNone/>
            </a:pPr>
            <a:r>
              <a:rPr lang="zh-CN" altLang="en-US" sz="2000" b="1" dirty="0">
                <a:sym typeface="+mn-ea"/>
              </a:rPr>
              <a:t>为</a:t>
            </a:r>
            <a:r>
              <a:rPr lang="en-US" altLang="zh-CN" sz="2000" b="1" dirty="0">
                <a:sym typeface="+mn-ea"/>
              </a:rPr>
              <a:t>p</a:t>
            </a:r>
            <a:r>
              <a:rPr lang="zh-CN" altLang="en-US" sz="2000" b="1" dirty="0">
                <a:sym typeface="+mn-ea"/>
              </a:rPr>
              <a:t>，流量为</a:t>
            </a:r>
            <a:r>
              <a:rPr lang="en-US" altLang="zh-CN" sz="2000" b="1" dirty="0">
                <a:sym typeface="+mn-ea"/>
              </a:rPr>
              <a:t>q</a:t>
            </a:r>
            <a:r>
              <a:rPr lang="zh-CN" altLang="en-US" sz="2000" b="1" dirty="0">
                <a:sym typeface="+mn-ea"/>
              </a:rPr>
              <a:t>时，在柱塞上产生的推力</a:t>
            </a:r>
            <a:r>
              <a:rPr lang="en-US" altLang="zh-CN" sz="2000" b="1" dirty="0">
                <a:sym typeface="+mn-ea"/>
              </a:rPr>
              <a:t>F</a:t>
            </a:r>
            <a:endParaRPr lang="en-US" altLang="zh-CN" sz="2000" b="1" dirty="0"/>
          </a:p>
          <a:p>
            <a:pPr algn="just" eaLnBrk="1" latinLnBrk="0" hangingPunct="1">
              <a:lnSpc>
                <a:spcPct val="140000"/>
              </a:lnSpc>
              <a:spcBef>
                <a:spcPts val="0"/>
              </a:spcBef>
              <a:buClrTx/>
              <a:buSzTx/>
              <a:buFont typeface="Wingdings" panose="05000000000000000000" pitchFamily="2" charset="2"/>
              <a:buNone/>
            </a:pPr>
            <a:r>
              <a:rPr lang="zh-CN" altLang="en-US" sz="2000" b="1" dirty="0">
                <a:sym typeface="+mn-ea"/>
              </a:rPr>
              <a:t>和速度</a:t>
            </a:r>
            <a:r>
              <a:rPr lang="en-US" altLang="zh-CN" sz="2000" b="1" dirty="0">
                <a:sym typeface="+mn-ea"/>
              </a:rPr>
              <a:t>v</a:t>
            </a:r>
            <a:r>
              <a:rPr lang="zh-CN" altLang="en-US" sz="2000" b="1" dirty="0">
                <a:sym typeface="+mn-ea"/>
              </a:rPr>
              <a:t>分别是：</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45</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9385" y="476250"/>
            <a:ext cx="7393305" cy="645160"/>
          </a:xfrm>
          <a:prstGeom prst="rect">
            <a:avLst/>
          </a:prstGeom>
          <a:noFill/>
        </p:spPr>
        <p:txBody>
          <a:bodyPr wrap="square" rtlCol="0" anchor="t">
            <a:spAutoFit/>
          </a:bodyPr>
          <a:lstStyle/>
          <a:p>
            <a:pPr algn="l"/>
            <a:r>
              <a:rPr lang="zh-CN" altLang="en-US" sz="3600" b="1" dirty="0">
                <a:sym typeface="+mn-ea"/>
              </a:rPr>
              <a:t>（二）柱塞液压缸</a:t>
            </a:r>
            <a:endParaRPr lang="zh-CN" altLang="en-US" sz="3600" b="1" dirty="0">
              <a:solidFill>
                <a:srgbClr val="111E2C"/>
              </a:solidFill>
              <a:latin typeface="Hiragino Sans GB W6" panose="020B0300000000000000" charset="-122"/>
              <a:ea typeface="Hiragino Sans GB W6" panose="020B0300000000000000" charset="-122"/>
              <a:sym typeface="+mn-ea"/>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5780" name="Picture 4" descr="3-8"/>
          <p:cNvPicPr>
            <a:picLocks noChangeAspect="1"/>
          </p:cNvPicPr>
          <p:nvPr/>
        </p:nvPicPr>
        <p:blipFill>
          <a:blip r:embed="rId5">
            <a:clrChange>
              <a:clrFrom>
                <a:srgbClr val="FFFFFF">
                  <a:alpha val="100000"/>
                </a:srgbClr>
              </a:clrFrom>
              <a:clrTo>
                <a:srgbClr val="FFFFFF">
                  <a:alpha val="100000"/>
                  <a:alpha val="0"/>
                </a:srgbClr>
              </a:clrTo>
            </a:clrChange>
          </a:blip>
          <a:srcRect l="1340" t="3030" r="2827" b="4347"/>
          <a:stretch>
            <a:fillRect/>
          </a:stretch>
        </p:blipFill>
        <p:spPr>
          <a:xfrm>
            <a:off x="3561080" y="1604010"/>
            <a:ext cx="5379720" cy="2348865"/>
          </a:xfrm>
          <a:prstGeom prst="rect">
            <a:avLst/>
          </a:prstGeom>
          <a:noFill/>
          <a:ln w="9525">
            <a:noFill/>
          </a:ln>
        </p:spPr>
      </p:pic>
      <p:pic>
        <p:nvPicPr>
          <p:cNvPr id="7" name="图片 6">
            <a:extLst>
              <a:ext uri="{FF2B5EF4-FFF2-40B4-BE49-F238E27FC236}">
                <a16:creationId xmlns:a16="http://schemas.microsoft.com/office/drawing/2014/main" xmlns="" id="{5F16898A-86F5-4695-AD90-70C3B74D6609}"/>
              </a:ext>
            </a:extLst>
          </p:cNvPr>
          <p:cNvPicPr>
            <a:picLocks noChangeAspect="1"/>
          </p:cNvPicPr>
          <p:nvPr/>
        </p:nvPicPr>
        <p:blipFill>
          <a:blip r:embed="rId6"/>
          <a:stretch>
            <a:fillRect/>
          </a:stretch>
        </p:blipFill>
        <p:spPr>
          <a:xfrm>
            <a:off x="5443474" y="4108863"/>
            <a:ext cx="2109216" cy="1937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5780"/>
                                        </p:tgtEl>
                                        <p:attrNameLst>
                                          <p:attrName>style.visibility</p:attrName>
                                        </p:attrNameLst>
                                      </p:cBhvr>
                                      <p:to>
                                        <p:strVal val="visible"/>
                                      </p:to>
                                    </p:set>
                                    <p:animEffect transition="in" filter="wipe(up)">
                                      <p:cBhvr>
                                        <p:cTn id="7"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64285"/>
            <a:ext cx="8781415" cy="559371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9385" y="1264285"/>
            <a:ext cx="8815705" cy="2358390"/>
          </a:xfrm>
        </p:spPr>
        <p:txBody>
          <a:bodyPr vert="horz" wrap="square" lIns="91440" tIns="45720" rIns="91440" bIns="45720" anchor="t"/>
          <a:lstStyle/>
          <a:p>
            <a:pPr marL="0" indent="0" algn="just" eaLnBrk="1" latinLnBrk="0" hangingPunct="1">
              <a:lnSpc>
                <a:spcPct val="125000"/>
              </a:lnSpc>
              <a:spcBef>
                <a:spcPts val="0"/>
              </a:spcBef>
              <a:buClr>
                <a:schemeClr val="accent2"/>
              </a:buClr>
              <a:buSzPct val="150000"/>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1.</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结构特点：</a:t>
            </a:r>
          </a:p>
          <a:p>
            <a:pPr marL="452755" algn="just" defTabSz="914400" eaLnBrk="1" fontAlgn="auto" latinLnBrk="0" hangingPunct="1">
              <a:lnSpc>
                <a:spcPct val="125000"/>
              </a:lnSpc>
              <a:spcBef>
                <a:spcPts val="0"/>
              </a:spcBef>
              <a:spcAft>
                <a:spcPts val="0"/>
              </a:spcAft>
              <a:buClrTx/>
              <a:buSzTx/>
              <a:buChar char="•"/>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由两个或多个活塞式缸套装而成。</a:t>
            </a:r>
            <a:endPar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endParaRPr>
          </a:p>
          <a:p>
            <a:pPr marL="452755" algn="just" defTabSz="914400" eaLnBrk="1" fontAlgn="auto" latinLnBrk="0" hangingPunct="1">
              <a:lnSpc>
                <a:spcPct val="125000"/>
              </a:lnSpc>
              <a:spcBef>
                <a:spcPts val="0"/>
              </a:spcBef>
              <a:spcAft>
                <a:spcPts val="0"/>
              </a:spcAft>
              <a:buClrTx/>
              <a:buSzTx/>
              <a:buChar char="•"/>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前一级活塞缸的活塞杆是后一级活塞缸的缸筒。各级活塞依次伸出可获得很长行程，当依次缩回时缸轴向尺寸很小。</a:t>
            </a:r>
          </a:p>
          <a:p>
            <a:pPr marL="452755" algn="just" defTabSz="914400" eaLnBrk="1" fontAlgn="auto" latinLnBrk="0" hangingPunct="1">
              <a:lnSpc>
                <a:spcPct val="125000"/>
              </a:lnSpc>
              <a:spcBef>
                <a:spcPts val="0"/>
              </a:spcBef>
              <a:spcAft>
                <a:spcPts val="0"/>
              </a:spcAft>
              <a:buClrTx/>
              <a:buSzTx/>
              <a:buChar char="•"/>
              <a:defRPr/>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除</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双作用伸缩液压缸外，还有单作用伸缩液压缸</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，它与双作用不同点是回程靠外力，而双作用靠液压作用力。</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46</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619125"/>
            <a:ext cx="7393305" cy="645160"/>
          </a:xfrm>
          <a:prstGeom prst="rect">
            <a:avLst/>
          </a:prstGeom>
          <a:noFill/>
        </p:spPr>
        <p:txBody>
          <a:bodyPr wrap="square" rtlCol="0" anchor="t">
            <a:spAutoFit/>
          </a:bodyPr>
          <a:lstStyle/>
          <a:p>
            <a:pPr algn="l"/>
            <a:r>
              <a:rPr lang="zh-CN" altLang="en-US" sz="3600" b="1" dirty="0">
                <a:sym typeface="+mn-ea"/>
              </a:rPr>
              <a:t>（三）伸缩液压缸</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Rectangle 3"/>
          <p:cNvSpPr>
            <a:spLocks noGrp="1"/>
          </p:cNvSpPr>
          <p:nvPr/>
        </p:nvSpPr>
        <p:spPr>
          <a:xfrm>
            <a:off x="159385" y="3615055"/>
            <a:ext cx="3820160" cy="31305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09855" marR="0" lvl="0" indent="0" algn="just" defTabSz="914400" rtl="0" fontAlgn="auto">
              <a:lnSpc>
                <a:spcPct val="125000"/>
              </a:lnSpc>
              <a:spcBef>
                <a:spcPts val="0"/>
              </a:spcBef>
              <a:spcAft>
                <a:spcPts val="0"/>
              </a:spcAft>
              <a:buClrTx/>
              <a:buSzTx/>
              <a:buNone/>
              <a:defRPr/>
            </a:pPr>
            <a:r>
              <a:rPr lang="zh-CN" altLang="en-US" sz="2000"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2、工作原理：</a:t>
            </a:r>
            <a:endParaRPr kumimoji="0" lang="zh-CN" altLang="en-US" sz="20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452755" marR="0" lvl="0" algn="just" defTabSz="914400" rtl="0" fontAlgn="auto">
              <a:lnSpc>
                <a:spcPct val="125000"/>
              </a:lnSpc>
              <a:spcBef>
                <a:spcPts val="0"/>
              </a:spcBef>
              <a:spcAft>
                <a:spcPts val="0"/>
              </a:spcAft>
              <a:buClrTx/>
              <a:buSzTx/>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当通入压力油时，活塞由大到小依次伸出；缩回时，活塞则由小到大依次收回。各级压力和速度可按活塞缸的有关公式计算。</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452755" marR="0" lvl="0" algn="just" defTabSz="914400" rtl="0" fontAlgn="auto">
              <a:lnSpc>
                <a:spcPct val="125000"/>
              </a:lnSpc>
              <a:spcBef>
                <a:spcPts val="0"/>
              </a:spcBef>
              <a:spcAft>
                <a:spcPts val="0"/>
              </a:spcAft>
              <a:buClrTx/>
              <a:buSzTx/>
              <a:defRPr/>
            </a:pPr>
            <a:r>
              <a:rPr lang="zh-CN" altLang="en-US" sz="2000"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特别适用于工程机械及自动线步进式输送装置。</a:t>
            </a:r>
            <a:endParaRPr lang="zh-CN" altLang="en-US" sz="2000" b="1"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pic>
        <p:nvPicPr>
          <p:cNvPr id="37892" name="Picture 4" descr="3-9"/>
          <p:cNvPicPr>
            <a:picLocks noChangeAspect="1"/>
          </p:cNvPicPr>
          <p:nvPr/>
        </p:nvPicPr>
        <p:blipFill>
          <a:blip r:embed="rId5">
            <a:clrChange>
              <a:clrFrom>
                <a:srgbClr val="FFFFFF">
                  <a:alpha val="100000"/>
                </a:srgbClr>
              </a:clrFrom>
              <a:clrTo>
                <a:srgbClr val="FFFFFF">
                  <a:alpha val="100000"/>
                  <a:alpha val="0"/>
                </a:srgbClr>
              </a:clrTo>
            </a:clrChange>
          </a:blip>
          <a:srcRect l="2916" t="4822" r="2596" b="3816"/>
          <a:stretch>
            <a:fillRect/>
          </a:stretch>
        </p:blipFill>
        <p:spPr>
          <a:xfrm>
            <a:off x="4190365" y="3700145"/>
            <a:ext cx="4750435" cy="27781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checkerboard(across)">
                                      <p:cBhvr>
                                        <p:cTn id="7"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64285"/>
            <a:ext cx="8781415" cy="559371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332740" y="1336040"/>
            <a:ext cx="3649345" cy="2922270"/>
          </a:xfrm>
        </p:spPr>
        <p:txBody>
          <a:bodyPr vert="horz" wrap="square" lIns="91440" tIns="45720" rIns="91440" bIns="45720" anchor="t"/>
          <a:lstStyle/>
          <a:p>
            <a:pPr algn="just" defTabSz="914400" eaLnBrk="1" latinLnBrk="0" hangingPunct="1">
              <a:lnSpc>
                <a:spcPct val="150000"/>
              </a:lnSpc>
              <a:spcBef>
                <a:spcPts val="0"/>
              </a:spcBef>
              <a:buClrTx/>
              <a:buSzTx/>
            </a:pPr>
            <a:r>
              <a:rPr lang="zh-CN" altLang="en-US" sz="2000" b="1" dirty="0">
                <a:solidFill>
                  <a:srgbClr val="C00000"/>
                </a:solidFill>
                <a:sym typeface="+mn-ea"/>
              </a:rPr>
              <a:t>齿条活塞缸——</a:t>
            </a:r>
            <a:r>
              <a:rPr lang="zh-CN" altLang="en-US" sz="2000" b="1" dirty="0">
                <a:sym typeface="+mn-ea"/>
              </a:rPr>
              <a:t>活塞缸与齿轮齿条机构组成的复合式缸。</a:t>
            </a:r>
          </a:p>
          <a:p>
            <a:pPr algn="just" defTabSz="914400" eaLnBrk="1" latinLnBrk="0" hangingPunct="1">
              <a:lnSpc>
                <a:spcPct val="150000"/>
              </a:lnSpc>
              <a:spcBef>
                <a:spcPts val="0"/>
              </a:spcBef>
              <a:buClrTx/>
              <a:buSzTx/>
            </a:pPr>
            <a:r>
              <a:rPr lang="zh-CN" altLang="en-US" sz="2000" b="1" dirty="0">
                <a:sym typeface="+mn-ea"/>
              </a:rPr>
              <a:t>它将活塞的直线往复运动转变为齿轮的旋转运动，用在机床的进刀机构、回转工作台转位、液压机械手等。</a:t>
            </a:r>
            <a:endParaRPr lang="zh-CN" altLang="en-US" sz="2000" b="1" dirty="0">
              <a:solidFill>
                <a:schemeClr val="tx1"/>
              </a:solidFill>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47</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619125"/>
            <a:ext cx="7393305" cy="645160"/>
          </a:xfrm>
          <a:prstGeom prst="rect">
            <a:avLst/>
          </a:prstGeom>
          <a:noFill/>
        </p:spPr>
        <p:txBody>
          <a:bodyPr wrap="square" rtlCol="0" anchor="t">
            <a:spAutoFit/>
          </a:bodyPr>
          <a:lstStyle/>
          <a:p>
            <a:pPr algn="l"/>
            <a:r>
              <a:rPr lang="zh-CN" altLang="en-US" sz="3600" b="1" dirty="0">
                <a:sym typeface="+mn-ea"/>
              </a:rPr>
              <a:t>（四）齿条活塞缸</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38916" name="Picture 4" descr="3-11"/>
          <p:cNvPicPr>
            <a:picLocks noChangeAspect="1"/>
          </p:cNvPicPr>
          <p:nvPr/>
        </p:nvPicPr>
        <p:blipFill>
          <a:blip r:embed="rId5">
            <a:clrChange>
              <a:clrFrom>
                <a:srgbClr val="FFFFFF">
                  <a:alpha val="100000"/>
                </a:srgbClr>
              </a:clrFrom>
              <a:clrTo>
                <a:srgbClr val="FFFFFF">
                  <a:alpha val="100000"/>
                  <a:alpha val="0"/>
                </a:srgbClr>
              </a:clrTo>
            </a:clrChange>
          </a:blip>
          <a:srcRect l="4497" t="4567" r="4001" b="7965"/>
          <a:stretch>
            <a:fillRect/>
          </a:stretch>
        </p:blipFill>
        <p:spPr>
          <a:xfrm>
            <a:off x="4283710" y="1336040"/>
            <a:ext cx="4657090" cy="2901950"/>
          </a:xfrm>
          <a:prstGeom prst="rect">
            <a:avLst/>
          </a:prstGeom>
          <a:noFill/>
          <a:ln w="9525">
            <a:noFill/>
          </a:ln>
        </p:spPr>
      </p:pic>
      <p:sp>
        <p:nvSpPr>
          <p:cNvPr id="7" name="Rectangle 3"/>
          <p:cNvSpPr>
            <a:spLocks noGrp="1"/>
          </p:cNvSpPr>
          <p:nvPr/>
        </p:nvSpPr>
        <p:spPr>
          <a:xfrm>
            <a:off x="159385" y="4257675"/>
            <a:ext cx="8405495" cy="232727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just">
              <a:lnSpc>
                <a:spcPct val="150000"/>
              </a:lnSpc>
              <a:spcBef>
                <a:spcPts val="0"/>
              </a:spcBef>
            </a:pPr>
            <a:r>
              <a:rPr lang="zh-CN" altLang="en-US" sz="2000" b="1" dirty="0">
                <a:solidFill>
                  <a:srgbClr val="C00000"/>
                </a:solidFill>
                <a:sym typeface="+mn-ea"/>
              </a:rPr>
              <a:t>齿条活塞缸的速度推力特性</a:t>
            </a:r>
            <a:endParaRPr lang="zh-CN" altLang="en-US" sz="2000" b="1" dirty="0">
              <a:solidFill>
                <a:srgbClr val="C00000"/>
              </a:solidFill>
            </a:endParaRPr>
          </a:p>
          <a:p>
            <a:pPr lvl="1" algn="just">
              <a:lnSpc>
                <a:spcPct val="150000"/>
              </a:lnSpc>
              <a:spcBef>
                <a:spcPts val="0"/>
              </a:spcBef>
            </a:pPr>
            <a:r>
              <a:rPr lang="zh-CN" altLang="en-US" sz="2000" b="1" dirty="0">
                <a:sym typeface="+mn-ea"/>
              </a:rPr>
              <a:t>输出转矩  </a:t>
            </a:r>
            <a:r>
              <a:rPr lang="zh-CN" altLang="en-US" sz="2000" b="1" i="1" dirty="0">
                <a:sym typeface="+mn-ea"/>
              </a:rPr>
              <a:t>  </a:t>
            </a:r>
            <a:r>
              <a:rPr lang="en-US" altLang="zh-CN" sz="2000" b="1" i="1" dirty="0">
                <a:sym typeface="+mn-ea"/>
              </a:rPr>
              <a:t>T</a:t>
            </a:r>
            <a:r>
              <a:rPr lang="zh-CN" altLang="en-US" sz="2000" b="1" dirty="0">
                <a:sym typeface="+mn-ea"/>
              </a:rPr>
              <a:t>＝</a:t>
            </a:r>
            <a:r>
              <a:rPr lang="en-US" altLang="zh-CN" sz="2000" b="1" i="1" dirty="0">
                <a:sym typeface="+mn-ea"/>
              </a:rPr>
              <a:t>Δp</a:t>
            </a:r>
            <a:r>
              <a:rPr lang="zh-CN" altLang="en-US" sz="2000" b="1" dirty="0">
                <a:sym typeface="+mn-ea"/>
              </a:rPr>
              <a:t>（</a:t>
            </a:r>
            <a:r>
              <a:rPr lang="en-US" altLang="zh-CN" sz="2000" b="1" i="1" dirty="0">
                <a:sym typeface="+mn-ea"/>
              </a:rPr>
              <a:t>π</a:t>
            </a:r>
            <a:r>
              <a:rPr lang="en-US" altLang="zh-CN" sz="2000" b="1" dirty="0">
                <a:sym typeface="+mn-ea"/>
              </a:rPr>
              <a:t>/</a:t>
            </a:r>
            <a:r>
              <a:rPr lang="en-US" altLang="zh-CN" sz="2000" b="1" i="1" dirty="0">
                <a:sym typeface="+mn-ea"/>
              </a:rPr>
              <a:t> 8</a:t>
            </a:r>
            <a:r>
              <a:rPr lang="zh-CN" altLang="en-US" sz="2000" b="1" dirty="0">
                <a:sym typeface="+mn-ea"/>
              </a:rPr>
              <a:t>）</a:t>
            </a:r>
            <a:r>
              <a:rPr lang="en-US" altLang="zh-CN" sz="2000" b="1" i="1" dirty="0">
                <a:sym typeface="+mn-ea"/>
              </a:rPr>
              <a:t>D </a:t>
            </a:r>
            <a:r>
              <a:rPr lang="en-US" altLang="zh-CN" sz="2000" b="1" baseline="30000" dirty="0">
                <a:sym typeface="+mn-ea"/>
              </a:rPr>
              <a:t>2 </a:t>
            </a:r>
            <a:r>
              <a:rPr lang="en-US" altLang="zh-CN" sz="2000" b="1" i="1" dirty="0">
                <a:sym typeface="+mn-ea"/>
              </a:rPr>
              <a:t>D </a:t>
            </a:r>
            <a:r>
              <a:rPr lang="en-US" altLang="zh-CN" sz="2000" b="1" baseline="-25000" dirty="0">
                <a:sym typeface="+mn-ea"/>
              </a:rPr>
              <a:t>i</a:t>
            </a:r>
            <a:r>
              <a:rPr lang="en-US" altLang="zh-CN" sz="2000" b="1" i="1" dirty="0">
                <a:sym typeface="+mn-ea"/>
              </a:rPr>
              <a:t>η</a:t>
            </a:r>
            <a:r>
              <a:rPr lang="en-US" altLang="zh-CN" sz="2000" b="1" baseline="-25000" dirty="0">
                <a:sym typeface="+mn-ea"/>
              </a:rPr>
              <a:t>m</a:t>
            </a:r>
            <a:endParaRPr lang="en-US" altLang="zh-CN" sz="2000" b="1" dirty="0"/>
          </a:p>
          <a:p>
            <a:pPr lvl="1" algn="just">
              <a:lnSpc>
                <a:spcPct val="150000"/>
              </a:lnSpc>
              <a:spcBef>
                <a:spcPts val="0"/>
              </a:spcBef>
            </a:pPr>
            <a:r>
              <a:rPr lang="zh-CN" altLang="en-US" sz="2000" b="1" dirty="0">
                <a:sym typeface="+mn-ea"/>
              </a:rPr>
              <a:t>输出角速度    </a:t>
            </a:r>
            <a:r>
              <a:rPr lang="en-US" altLang="zh-CN" sz="2000" b="1" i="1" dirty="0">
                <a:sym typeface="+mn-ea"/>
              </a:rPr>
              <a:t>ω</a:t>
            </a:r>
            <a:r>
              <a:rPr lang="zh-CN" altLang="en-US" sz="2000" b="1" dirty="0">
                <a:sym typeface="+mn-ea"/>
              </a:rPr>
              <a:t>＝</a:t>
            </a:r>
            <a:r>
              <a:rPr lang="en-US" altLang="zh-CN" sz="2000" b="1" i="1" dirty="0">
                <a:sym typeface="+mn-ea"/>
              </a:rPr>
              <a:t>8 qη</a:t>
            </a:r>
            <a:r>
              <a:rPr lang="en-US" altLang="zh-CN" sz="2000" b="1" baseline="-25000" dirty="0">
                <a:sym typeface="+mn-ea"/>
              </a:rPr>
              <a:t>v </a:t>
            </a:r>
            <a:r>
              <a:rPr lang="en-US" altLang="zh-CN" sz="2000" b="1" dirty="0">
                <a:sym typeface="+mn-ea"/>
              </a:rPr>
              <a:t>/ </a:t>
            </a:r>
            <a:r>
              <a:rPr lang="en-US" altLang="zh-CN" sz="2000" b="1" i="1" dirty="0">
                <a:sym typeface="+mn-ea"/>
              </a:rPr>
              <a:t>πD </a:t>
            </a:r>
            <a:r>
              <a:rPr lang="en-US" altLang="zh-CN" sz="2000" b="1" baseline="30000" dirty="0">
                <a:sym typeface="+mn-ea"/>
              </a:rPr>
              <a:t>2 </a:t>
            </a:r>
            <a:r>
              <a:rPr lang="en-US" altLang="zh-CN" sz="2000" b="1" i="1" dirty="0">
                <a:sym typeface="+mn-ea"/>
              </a:rPr>
              <a:t>D </a:t>
            </a:r>
            <a:r>
              <a:rPr lang="en-US" altLang="zh-CN" sz="2000" b="1" baseline="-25000" dirty="0">
                <a:sym typeface="+mn-ea"/>
              </a:rPr>
              <a:t>i</a:t>
            </a:r>
            <a:endParaRPr lang="en-US" altLang="zh-CN" sz="2000" b="1" baseline="-25000" dirty="0"/>
          </a:p>
          <a:p>
            <a:pPr lvl="1" algn="just">
              <a:lnSpc>
                <a:spcPct val="150000"/>
              </a:lnSpc>
              <a:spcBef>
                <a:spcPts val="0"/>
              </a:spcBef>
            </a:pPr>
            <a:r>
              <a:rPr lang="zh-CN" altLang="en-US" sz="2000" b="1" dirty="0">
                <a:sym typeface="+mn-ea"/>
              </a:rPr>
              <a:t>式中： </a:t>
            </a:r>
            <a:r>
              <a:rPr lang="en-US" altLang="zh-CN" sz="2000" b="1" i="1" dirty="0">
                <a:sym typeface="+mn-ea"/>
              </a:rPr>
              <a:t>Δp </a:t>
            </a:r>
            <a:r>
              <a:rPr lang="zh-CN" altLang="en-US" sz="2000" b="1" dirty="0">
                <a:sym typeface="+mn-ea"/>
              </a:rPr>
              <a:t>为缸左右两腔压力差，</a:t>
            </a:r>
            <a:r>
              <a:rPr lang="en-US" altLang="zh-CN" sz="2000" b="1" i="1" dirty="0">
                <a:sym typeface="+mn-ea"/>
              </a:rPr>
              <a:t>D </a:t>
            </a:r>
            <a:r>
              <a:rPr lang="zh-CN" altLang="en-US" sz="2000" b="1" dirty="0">
                <a:sym typeface="+mn-ea"/>
              </a:rPr>
              <a:t>为活塞直径，</a:t>
            </a:r>
            <a:r>
              <a:rPr lang="en-US" altLang="zh-CN" sz="2000" b="1" i="1" dirty="0">
                <a:sym typeface="+mn-ea"/>
              </a:rPr>
              <a:t>D </a:t>
            </a:r>
            <a:r>
              <a:rPr lang="en-US" altLang="zh-CN" sz="2000" b="1" baseline="-25000" dirty="0">
                <a:sym typeface="+mn-ea"/>
              </a:rPr>
              <a:t>i</a:t>
            </a:r>
            <a:r>
              <a:rPr lang="zh-CN" altLang="en-US" sz="2000" b="1" dirty="0">
                <a:sym typeface="+mn-ea"/>
              </a:rPr>
              <a:t>为齿轮分度圆直径。</a:t>
            </a:r>
            <a:endParaRPr lang="zh-CN" altLang="en-US" sz="2000" b="1"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blinds(horizontal)">
                                      <p:cBhvr>
                                        <p:cTn id="7"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419225"/>
            <a:ext cx="8781415" cy="543877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8750" y="1573530"/>
            <a:ext cx="3822700" cy="2922270"/>
          </a:xfrm>
        </p:spPr>
        <p:txBody>
          <a:bodyPr vert="horz" wrap="square" lIns="91440" tIns="45720" rIns="91440" bIns="45720" anchor="t"/>
          <a:lstStyle/>
          <a:p>
            <a:pPr algn="just" defTabSz="914400" eaLnBrk="1" latinLnBrk="0" hangingPunct="1">
              <a:lnSpc>
                <a:spcPct val="150000"/>
              </a:lnSpc>
              <a:spcBef>
                <a:spcPts val="0"/>
              </a:spcBef>
              <a:buClrTx/>
              <a:buSzTx/>
            </a:pPr>
            <a:r>
              <a:rPr lang="zh-CN" altLang="en-US" sz="2000" b="1" dirty="0">
                <a:solidFill>
                  <a:srgbClr val="C00000"/>
                </a:solidFill>
                <a:sym typeface="+mn-ea"/>
              </a:rPr>
              <a:t>增压缸——</a:t>
            </a:r>
            <a:r>
              <a:rPr lang="zh-CN" altLang="en-US" sz="2000" b="1" dirty="0">
                <a:sym typeface="+mn-ea"/>
              </a:rPr>
              <a:t>是活塞缸与柱塞缸组成的复合缸。</a:t>
            </a:r>
            <a:endParaRPr lang="zh-CN" altLang="en-US" sz="2000" b="1" dirty="0"/>
          </a:p>
          <a:p>
            <a:pPr algn="just" defTabSz="914400" eaLnBrk="1" latinLnBrk="0" hangingPunct="1">
              <a:lnSpc>
                <a:spcPct val="150000"/>
              </a:lnSpc>
              <a:spcBef>
                <a:spcPts val="0"/>
              </a:spcBef>
              <a:buClrTx/>
              <a:buSzTx/>
            </a:pPr>
            <a:r>
              <a:rPr lang="zh-CN" altLang="en-US" sz="2000" b="1" dirty="0">
                <a:solidFill>
                  <a:srgbClr val="C00000"/>
                </a:solidFill>
                <a:sym typeface="+mn-ea"/>
              </a:rPr>
              <a:t>它不是能量转换装置，只是一个增压器件。</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48</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619125"/>
            <a:ext cx="7393305" cy="645160"/>
          </a:xfrm>
          <a:prstGeom prst="rect">
            <a:avLst/>
          </a:prstGeom>
          <a:noFill/>
        </p:spPr>
        <p:txBody>
          <a:bodyPr wrap="square" rtlCol="0" anchor="t">
            <a:spAutoFit/>
          </a:bodyPr>
          <a:lstStyle/>
          <a:p>
            <a:pPr algn="l"/>
            <a:r>
              <a:rPr lang="zh-CN" altLang="en-US" sz="3600" b="1" dirty="0">
                <a:sym typeface="+mn-ea"/>
              </a:rPr>
              <a:t>（五）增压缸</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Rectangle 3"/>
          <p:cNvSpPr>
            <a:spLocks noGrp="1"/>
          </p:cNvSpPr>
          <p:nvPr/>
        </p:nvSpPr>
        <p:spPr>
          <a:xfrm>
            <a:off x="158750" y="3860800"/>
            <a:ext cx="8674735" cy="25634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pPr>
            <a:r>
              <a:rPr lang="zh-CN" altLang="en-US" sz="2000" b="1" dirty="0">
                <a:solidFill>
                  <a:srgbClr val="C00000"/>
                </a:solidFill>
                <a:sym typeface="+mn-ea"/>
              </a:rPr>
              <a:t>特点：</a:t>
            </a:r>
            <a:endParaRPr lang="zh-CN" altLang="en-US" sz="2000" b="1" dirty="0">
              <a:solidFill>
                <a:srgbClr val="C00000"/>
              </a:solidFill>
            </a:endParaRPr>
          </a:p>
          <a:p>
            <a:pPr marL="457200" indent="-457200" algn="just">
              <a:lnSpc>
                <a:spcPct val="150000"/>
              </a:lnSpc>
              <a:spcBef>
                <a:spcPts val="0"/>
              </a:spcBef>
              <a:buFont typeface="+mj-ea"/>
              <a:buAutoNum type="circleNumDbPlain"/>
            </a:pPr>
            <a:r>
              <a:rPr lang="zh-CN" altLang="en-US" sz="2000" b="1" dirty="0">
                <a:sym typeface="+mn-ea"/>
              </a:rPr>
              <a:t>增压比</a:t>
            </a:r>
            <a:r>
              <a:rPr lang="en-US" altLang="zh-CN" sz="2000" b="1" dirty="0">
                <a:latin typeface="Arial" panose="020B0604020202020204" pitchFamily="34" charset="0"/>
                <a:sym typeface="+mn-ea"/>
              </a:rPr>
              <a:t>——</a:t>
            </a:r>
            <a:r>
              <a:rPr lang="zh-CN" altLang="en-US" sz="2000" b="1" dirty="0">
                <a:sym typeface="+mn-ea"/>
              </a:rPr>
              <a:t>为大活塞与小柱塞的面积比    </a:t>
            </a:r>
            <a:r>
              <a:rPr lang="en-US" altLang="zh-CN" sz="2000" b="1" i="1" dirty="0">
                <a:sym typeface="+mn-ea"/>
              </a:rPr>
              <a:t>K</a:t>
            </a:r>
            <a:r>
              <a:rPr lang="zh-CN" altLang="en-US" sz="2000" b="1" dirty="0">
                <a:sym typeface="+mn-ea"/>
              </a:rPr>
              <a:t>＝</a:t>
            </a:r>
            <a:r>
              <a:rPr lang="en-US" altLang="zh-CN" sz="2000" b="1" i="1" dirty="0">
                <a:sym typeface="+mn-ea"/>
              </a:rPr>
              <a:t>D </a:t>
            </a:r>
            <a:r>
              <a:rPr lang="en-US" altLang="zh-CN" sz="2000" b="1" baseline="30000" dirty="0">
                <a:sym typeface="+mn-ea"/>
              </a:rPr>
              <a:t>2</a:t>
            </a:r>
            <a:r>
              <a:rPr lang="en-US" altLang="zh-CN" sz="2000" b="1" dirty="0">
                <a:sym typeface="+mn-ea"/>
              </a:rPr>
              <a:t>/</a:t>
            </a:r>
            <a:r>
              <a:rPr lang="en-US" altLang="zh-CN" sz="2000" b="1" i="1" dirty="0">
                <a:sym typeface="+mn-ea"/>
              </a:rPr>
              <a:t>d </a:t>
            </a:r>
            <a:r>
              <a:rPr lang="en-US" altLang="zh-CN" sz="2000" b="1" baseline="30000" dirty="0">
                <a:sym typeface="+mn-ea"/>
              </a:rPr>
              <a:t>2   </a:t>
            </a:r>
            <a:r>
              <a:rPr lang="en-US" altLang="zh-CN" sz="2000" b="1" dirty="0">
                <a:sym typeface="+mn-ea"/>
              </a:rPr>
              <a:t>         </a:t>
            </a:r>
            <a:endParaRPr lang="en-US" altLang="zh-CN" sz="2000" b="1" dirty="0"/>
          </a:p>
          <a:p>
            <a:pPr marL="457200" indent="-457200" algn="just">
              <a:lnSpc>
                <a:spcPct val="150000"/>
              </a:lnSpc>
              <a:spcBef>
                <a:spcPts val="0"/>
              </a:spcBef>
              <a:buFont typeface="+mj-ea"/>
              <a:buAutoNum type="circleNumDbPlain"/>
            </a:pPr>
            <a:r>
              <a:rPr lang="zh-CN" altLang="en-US" sz="2000" b="1" dirty="0">
                <a:sym typeface="+mn-ea"/>
              </a:rPr>
              <a:t>小柱塞缸输出的压力   </a:t>
            </a:r>
            <a:r>
              <a:rPr lang="zh-CN" altLang="en-US" sz="2000" b="1" i="1" dirty="0">
                <a:sym typeface="+mn-ea"/>
              </a:rPr>
              <a:t> </a:t>
            </a:r>
            <a:r>
              <a:rPr lang="en-US" altLang="zh-CN" sz="2000" b="1" i="1" dirty="0">
                <a:sym typeface="+mn-ea"/>
              </a:rPr>
              <a:t>p</a:t>
            </a:r>
            <a:r>
              <a:rPr lang="en-US" altLang="zh-CN" sz="2000" b="1" baseline="-25000" dirty="0">
                <a:sym typeface="+mn-ea"/>
              </a:rPr>
              <a:t>b</a:t>
            </a:r>
            <a:r>
              <a:rPr lang="zh-CN" altLang="en-US" sz="2000" b="1" dirty="0">
                <a:sym typeface="+mn-ea"/>
              </a:rPr>
              <a:t>＝ </a:t>
            </a:r>
            <a:r>
              <a:rPr lang="en-US" altLang="zh-CN" sz="2000" b="1" i="1" dirty="0">
                <a:sym typeface="+mn-ea"/>
              </a:rPr>
              <a:t>p</a:t>
            </a:r>
            <a:r>
              <a:rPr lang="en-US" altLang="zh-CN" sz="2000" b="1" baseline="-25000" dirty="0">
                <a:sym typeface="+mn-ea"/>
              </a:rPr>
              <a:t>a</a:t>
            </a:r>
            <a:r>
              <a:rPr lang="en-US" altLang="zh-CN" sz="2000" b="1" i="1" dirty="0">
                <a:sym typeface="+mn-ea"/>
              </a:rPr>
              <a:t>Kη</a:t>
            </a:r>
            <a:r>
              <a:rPr lang="en-US" altLang="zh-CN" sz="2000" b="1" baseline="-25000" dirty="0">
                <a:sym typeface="+mn-ea"/>
              </a:rPr>
              <a:t>m</a:t>
            </a:r>
            <a:endParaRPr lang="en-US" altLang="zh-CN" sz="2000" b="1" dirty="0"/>
          </a:p>
          <a:p>
            <a:pPr marL="457200" indent="-457200" algn="just">
              <a:lnSpc>
                <a:spcPct val="150000"/>
              </a:lnSpc>
              <a:spcBef>
                <a:spcPts val="0"/>
              </a:spcBef>
              <a:buFont typeface="+mj-ea"/>
              <a:buAutoNum type="circleNumDbPlain"/>
            </a:pPr>
            <a:r>
              <a:rPr lang="zh-CN" altLang="en-US" sz="2000" b="1" dirty="0">
                <a:sym typeface="+mn-ea"/>
              </a:rPr>
              <a:t>增压能力</a:t>
            </a:r>
            <a:r>
              <a:rPr lang="en-US" altLang="zh-CN" sz="2000" b="1" dirty="0">
                <a:latin typeface="Arial" panose="020B0604020202020204" pitchFamily="34" charset="0"/>
                <a:sym typeface="+mn-ea"/>
              </a:rPr>
              <a:t>——</a:t>
            </a:r>
            <a:r>
              <a:rPr lang="zh-CN" altLang="en-US" sz="2000" b="1" dirty="0">
                <a:sym typeface="+mn-ea"/>
              </a:rPr>
              <a:t>是在降低有效流量的基础上得到的。</a:t>
            </a:r>
            <a:endParaRPr lang="zh-CN" altLang="en-US" sz="2000" b="1" dirty="0"/>
          </a:p>
          <a:p>
            <a:pPr marL="457200" indent="-457200" algn="just">
              <a:lnSpc>
                <a:spcPct val="150000"/>
              </a:lnSpc>
              <a:spcBef>
                <a:spcPts val="0"/>
              </a:spcBef>
              <a:buFont typeface="+mj-ea"/>
              <a:buAutoNum type="circleNumDbPlain"/>
            </a:pPr>
            <a:r>
              <a:rPr lang="zh-CN" altLang="en-US" sz="2000" b="1" dirty="0">
                <a:sym typeface="+mn-ea"/>
              </a:rPr>
              <a:t>增压缸作为中间环节，用在低压系统中，要求有局部高压油路的场合。</a:t>
            </a:r>
            <a:endParaRPr lang="zh-CN" altLang="en-US" sz="2000" b="1"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pic>
        <p:nvPicPr>
          <p:cNvPr id="39941" name="Picture 5" descr="3-12"/>
          <p:cNvPicPr>
            <a:picLocks noChangeAspect="1"/>
          </p:cNvPicPr>
          <p:nvPr/>
        </p:nvPicPr>
        <p:blipFill>
          <a:blip r:embed="rId5">
            <a:clrChange>
              <a:clrFrom>
                <a:srgbClr val="FFFFFF">
                  <a:alpha val="100000"/>
                </a:srgbClr>
              </a:clrFrom>
              <a:clrTo>
                <a:srgbClr val="FFFFFF">
                  <a:alpha val="100000"/>
                  <a:alpha val="0"/>
                </a:srgbClr>
              </a:clrTo>
            </a:clrChange>
          </a:blip>
          <a:srcRect l="3935" t="2562" r="5527" b="9624"/>
          <a:stretch>
            <a:fillRect/>
          </a:stretch>
        </p:blipFill>
        <p:spPr>
          <a:xfrm>
            <a:off x="4009390" y="1573213"/>
            <a:ext cx="4967288" cy="24479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9941"/>
                                        </p:tgtEl>
                                        <p:attrNameLst>
                                          <p:attrName>style.visibility</p:attrName>
                                        </p:attrNameLst>
                                      </p:cBhvr>
                                      <p:to>
                                        <p:strVal val="visible"/>
                                      </p:to>
                                    </p:set>
                                    <p:animEffect transition="in" filter="strips(downLeft)">
                                      <p:cBhvr>
                                        <p:cTn id="7" dur="5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264285"/>
            <a:ext cx="8781415" cy="559371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9385" y="1264285"/>
            <a:ext cx="5233035" cy="3519805"/>
          </a:xfrm>
        </p:spPr>
        <p:txBody>
          <a:bodyPr vert="horz" wrap="square" lIns="91440" tIns="45720" rIns="91440" bIns="45720" anchor="t"/>
          <a:lstStyle/>
          <a:p>
            <a:pPr algn="just" defTabSz="914400" eaLnBrk="1" latinLnBrk="0" hangingPunct="1">
              <a:lnSpc>
                <a:spcPct val="150000"/>
              </a:lnSpc>
              <a:spcBef>
                <a:spcPts val="0"/>
              </a:spcBef>
              <a:buClrTx/>
              <a:buSzTx/>
              <a:buChar char="•"/>
            </a:pPr>
            <a:r>
              <a:rPr lang="zh-CN" altLang="en-US" sz="2000" b="1" dirty="0">
                <a:solidFill>
                  <a:srgbClr val="C00000"/>
                </a:solidFill>
                <a:sym typeface="+mn-ea"/>
              </a:rPr>
              <a:t>增速缸——</a:t>
            </a:r>
            <a:r>
              <a:rPr lang="zh-CN" altLang="en-US" sz="2000" b="1" dirty="0">
                <a:sym typeface="+mn-ea"/>
              </a:rPr>
              <a:t>是活塞缸与柱塞缸组成的复合缸。活塞缸的活塞内腔是柱塞缸的缸筒，柱塞固定在活塞缸的缸筒上。</a:t>
            </a:r>
          </a:p>
          <a:p>
            <a:pPr algn="just" defTabSz="914400" eaLnBrk="1" latinLnBrk="0" hangingPunct="1">
              <a:lnSpc>
                <a:spcPct val="150000"/>
              </a:lnSpc>
              <a:spcBef>
                <a:spcPts val="0"/>
              </a:spcBef>
              <a:buClrTx/>
              <a:buSzTx/>
              <a:buChar char="•"/>
            </a:pPr>
            <a:r>
              <a:rPr lang="zh-CN" altLang="en-US" sz="2000" b="1" dirty="0">
                <a:sym typeface="+mn-ea"/>
              </a:rPr>
              <a:t>当液压油进入柱塞缸时，活塞将快速运动（活塞缸大腔必须补油）；</a:t>
            </a:r>
          </a:p>
          <a:p>
            <a:pPr algn="just" defTabSz="914400" eaLnBrk="1" latinLnBrk="0" hangingPunct="1">
              <a:lnSpc>
                <a:spcPct val="150000"/>
              </a:lnSpc>
              <a:spcBef>
                <a:spcPts val="0"/>
              </a:spcBef>
              <a:buClrTx/>
              <a:buSzTx/>
              <a:buChar char="•"/>
            </a:pPr>
            <a:r>
              <a:rPr lang="zh-CN" altLang="en-US" sz="2000" b="1" dirty="0">
                <a:sym typeface="+mn-ea"/>
              </a:rPr>
              <a:t>当液压油同时进入柱塞缸和活塞缸时，活塞慢速运动。</a:t>
            </a:r>
          </a:p>
          <a:p>
            <a:pPr algn="just" defTabSz="914400" eaLnBrk="1" latinLnBrk="0" hangingPunct="1">
              <a:lnSpc>
                <a:spcPct val="150000"/>
              </a:lnSpc>
              <a:spcBef>
                <a:spcPts val="0"/>
              </a:spcBef>
              <a:buClrTx/>
              <a:buSzTx/>
              <a:buChar char="•"/>
            </a:pPr>
            <a:r>
              <a:rPr lang="zh-CN" altLang="en-US" sz="2000" b="1" dirty="0">
                <a:solidFill>
                  <a:schemeClr val="tx1"/>
                </a:solidFill>
                <a:effectLst/>
              </a:rPr>
              <a:t>增速缸动画</a:t>
            </a: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49</a:t>
            </a:fld>
            <a:endParaRPr lang="en-US" altLang="zh-CN" sz="1400" dirty="0">
              <a:solidFill>
                <a:srgbClr val="253947"/>
              </a:solidFill>
            </a:endParaRPr>
          </a:p>
        </p:txBody>
      </p:sp>
      <p:pic>
        <p:nvPicPr>
          <p:cNvPr id="5" name="图片 4" descr="页脚"/>
          <p:cNvPicPr>
            <a:picLocks noChangeAspect="1"/>
          </p:cNvPicPr>
          <p:nvPr/>
        </p:nvPicPr>
        <p:blipFill>
          <a:blip r:embed="rId4"/>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5" cstate="print"/>
          <a:stretch>
            <a:fillRect/>
          </a:stretch>
        </p:blipFill>
        <p:spPr>
          <a:xfrm>
            <a:off x="332105" y="70485"/>
            <a:ext cx="304165" cy="304165"/>
          </a:xfrm>
          <a:prstGeom prst="rect">
            <a:avLst/>
          </a:prstGeom>
        </p:spPr>
      </p:pic>
      <p:sp>
        <p:nvSpPr>
          <p:cNvPr id="6" name="文本框 5"/>
          <p:cNvSpPr txBox="1"/>
          <p:nvPr/>
        </p:nvSpPr>
        <p:spPr>
          <a:xfrm>
            <a:off x="158750" y="619125"/>
            <a:ext cx="7393305" cy="645160"/>
          </a:xfrm>
          <a:prstGeom prst="rect">
            <a:avLst/>
          </a:prstGeom>
          <a:noFill/>
        </p:spPr>
        <p:txBody>
          <a:bodyPr wrap="square" rtlCol="0" anchor="t">
            <a:spAutoFit/>
          </a:bodyPr>
          <a:lstStyle/>
          <a:p>
            <a:pPr algn="l"/>
            <a:r>
              <a:rPr lang="zh-CN" altLang="en-US" sz="3600" b="1" dirty="0">
                <a:sym typeface="+mn-ea"/>
              </a:rPr>
              <a:t>（六）增速缸</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Rectangle 3"/>
          <p:cNvSpPr>
            <a:spLocks noGrp="1"/>
          </p:cNvSpPr>
          <p:nvPr/>
        </p:nvSpPr>
        <p:spPr>
          <a:xfrm>
            <a:off x="156210" y="5122545"/>
            <a:ext cx="8674735" cy="13646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130000"/>
              </a:lnSpc>
            </a:pPr>
            <a:r>
              <a:rPr lang="zh-CN" altLang="en-US" sz="2000" b="1" dirty="0">
                <a:solidFill>
                  <a:srgbClr val="C00000"/>
                </a:solidFill>
                <a:sym typeface="+mn-ea"/>
              </a:rPr>
              <a:t>应用场合：</a:t>
            </a:r>
            <a:endParaRPr lang="zh-CN" altLang="en-US" sz="2000" b="1" dirty="0">
              <a:solidFill>
                <a:srgbClr val="C00000"/>
              </a:solidFill>
            </a:endParaRPr>
          </a:p>
          <a:p>
            <a:pPr marL="457200" indent="-457200" algn="l" eaLnBrk="1" hangingPunct="1">
              <a:lnSpc>
                <a:spcPct val="130000"/>
              </a:lnSpc>
              <a:buClrTx/>
              <a:buSzTx/>
              <a:buFont typeface="+mj-ea"/>
              <a:buAutoNum type="circleNumDbPlain"/>
            </a:pPr>
            <a:r>
              <a:rPr lang="zh-CN" altLang="en-US" sz="2000" b="1" dirty="0">
                <a:sym typeface="+mn-ea"/>
              </a:rPr>
              <a:t>增速缸用于快速运动回路。</a:t>
            </a:r>
            <a:endParaRPr lang="zh-CN" altLang="en-US" sz="2000" b="1" dirty="0"/>
          </a:p>
          <a:p>
            <a:pPr marL="457200" indent="-457200" algn="l" eaLnBrk="1" hangingPunct="1">
              <a:lnSpc>
                <a:spcPct val="130000"/>
              </a:lnSpc>
              <a:buClrTx/>
              <a:buSzTx/>
              <a:buFont typeface="+mj-ea"/>
              <a:buAutoNum type="circleNumDbPlain"/>
            </a:pPr>
            <a:r>
              <a:rPr lang="zh-CN" altLang="en-US" sz="2000" b="1" dirty="0">
                <a:sym typeface="+mn-ea"/>
              </a:rPr>
              <a:t>在不增加泵的流量的前提下，使执行元件获得尽可能大的工作速度。</a:t>
            </a:r>
            <a:endParaRPr lang="zh-CN" altLang="en-US" sz="2000" b="1"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grpSp>
        <p:nvGrpSpPr>
          <p:cNvPr id="7" name="Group 5"/>
          <p:cNvGrpSpPr/>
          <p:nvPr/>
        </p:nvGrpSpPr>
        <p:grpSpPr>
          <a:xfrm rot="-60000">
            <a:off x="5567045" y="1291273"/>
            <a:ext cx="3352800" cy="2362200"/>
            <a:chOff x="1200" y="1200"/>
            <a:chExt cx="3072" cy="1536"/>
          </a:xfrm>
        </p:grpSpPr>
        <p:pic>
          <p:nvPicPr>
            <p:cNvPr id="48136" name="Picture 6" descr="6-19a"/>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1200" y="1200"/>
              <a:ext cx="2976" cy="1495"/>
            </a:xfrm>
            <a:prstGeom prst="rect">
              <a:avLst/>
            </a:prstGeom>
            <a:noFill/>
            <a:ln w="9525">
              <a:noFill/>
            </a:ln>
          </p:spPr>
        </p:pic>
        <p:sp>
          <p:nvSpPr>
            <p:cNvPr id="48137" name="Rectangle 7"/>
            <p:cNvSpPr/>
            <p:nvPr/>
          </p:nvSpPr>
          <p:spPr>
            <a:xfrm>
              <a:off x="1824" y="2640"/>
              <a:ext cx="2448" cy="96"/>
            </a:xfrm>
            <a:prstGeom prst="rect">
              <a:avLst/>
            </a:prstGeom>
            <a:solidFill>
              <a:srgbClr val="EBEFF4"/>
            </a:solidFill>
            <a:ln w="9525" cap="flat" cmpd="sng">
              <a:solidFill>
                <a:schemeClr val="bg1"/>
              </a:solidFill>
              <a:prstDash val="solid"/>
              <a:miter/>
              <a:headEnd type="none" w="med" len="med"/>
              <a:tailEnd type="none" w="med" len="med"/>
            </a:ln>
          </p:spPr>
          <p:txBody>
            <a:bodyPr wrap="none" anchor="ctr"/>
            <a:lstStyle/>
            <a:p>
              <a:endParaRPr lang="zh-CN" altLang="en-US" dirty="0">
                <a:latin typeface="Garamond" panose="02020404030301010803" pitchFamily="18" charset="0"/>
              </a:endParaRPr>
            </a:p>
          </p:txBody>
        </p:sp>
      </p:grpSp>
      <p:pic>
        <p:nvPicPr>
          <p:cNvPr id="10" name="增速缸">
            <a:hlinkClick r:id="" action="ppaction://media"/>
          </p:cNvPr>
          <p:cNvPicPr>
            <a:picLocks noChangeAspect="1"/>
          </p:cNvPicPr>
          <p:nvPr>
            <a:videoFile r:link="rId1"/>
            <p:extLst>
              <p:ext uri="{DAA4B4D4-6D71-4841-9C94-3DE7FCFB9230}">
                <p14:media xmlns:p14="http://schemas.microsoft.com/office/powerpoint/2010/main" xmlns="" r:embed="rId7"/>
              </p:ext>
            </p:extLst>
          </p:nvPr>
        </p:nvPicPr>
        <p:blipFill>
          <a:blip r:embed="rId8"/>
          <a:stretch>
            <a:fillRect/>
          </a:stretch>
        </p:blipFill>
        <p:spPr>
          <a:xfrm>
            <a:off x="5445760" y="3921937"/>
            <a:ext cx="3371797" cy="1952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802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0"/>
                </p:tgtEl>
              </p:cMediaNode>
            </p:video>
            <p:seq concurrent="1" nextAc="seek">
              <p:cTn id="13" restart="whenNotActive" fill="hold" evtFilter="cancelBubble" nodeType="interactiveSeq">
                <p:stCondLst>
                  <p:cond evt="onClick" delay="0">
                    <p:tgtEl>
                      <p:spTgt spid="10"/>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307465"/>
            <a:ext cx="8691880" cy="513842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2410" y="628650"/>
            <a:ext cx="561975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一、液压马达概述</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32410" y="1307465"/>
            <a:ext cx="8691880" cy="205740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③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在马达转动的过程中：</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由叶片</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3-4</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所分割的容积减小，油液通过左边油口排回油箱；</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由叶片</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1-4</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所分割的容积逐渐增大，从右边油口的液压管路中补充压力油，继续形成转矩驱动转子旋转。</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5</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2" name="Rectangle 3"/>
          <p:cNvSpPr>
            <a:spLocks noGrp="1"/>
          </p:cNvSpPr>
          <p:nvPr/>
        </p:nvSpPr>
        <p:spPr>
          <a:xfrm>
            <a:off x="249555" y="3521710"/>
            <a:ext cx="4744085" cy="292417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、马达双向旋转的实现</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改变马达进油口和排油口的位置，</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马达轴即可实现逆时针方向旋转。</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一般来讲，液压马达只有双向旋</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转时，才能满足需要。</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pic>
        <p:nvPicPr>
          <p:cNvPr id="11268" name="Picture 4" descr="P1010017"/>
          <p:cNvPicPr>
            <a:picLocks noChangeAspect="1"/>
          </p:cNvPicPr>
          <p:nvPr/>
        </p:nvPicPr>
        <p:blipFill>
          <a:blip r:embed="rId5">
            <a:lum bright="22000"/>
          </a:blip>
          <a:srcRect l="46893" t="17717" r="19530" b="44383"/>
          <a:stretch>
            <a:fillRect/>
          </a:stretch>
        </p:blipFill>
        <p:spPr>
          <a:xfrm>
            <a:off x="4993640" y="3119120"/>
            <a:ext cx="3930015" cy="3326765"/>
          </a:xfrm>
          <a:prstGeom prst="rect">
            <a:avLst/>
          </a:prstGeom>
          <a:noFill/>
          <a:ln w="9525">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21410"/>
            <a:ext cx="8781415" cy="573659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9385" y="1120775"/>
            <a:ext cx="3312795" cy="3009900"/>
          </a:xfrm>
        </p:spPr>
        <p:txBody>
          <a:bodyPr vert="horz" wrap="square" lIns="91440" tIns="45720" rIns="91440" bIns="45720" anchor="t"/>
          <a:lstStyle/>
          <a:p>
            <a:pPr algn="just" defTabSz="914400" eaLnBrk="1" latinLnBrk="0" hangingPunct="1">
              <a:lnSpc>
                <a:spcPct val="125000"/>
              </a:lnSpc>
              <a:spcBef>
                <a:spcPts val="0"/>
              </a:spcBef>
              <a:buClrTx/>
              <a:buSzTx/>
              <a:buChar char="•"/>
            </a:pPr>
            <a:r>
              <a:rPr lang="zh-CN" altLang="en-US" sz="2000" b="1" dirty="0">
                <a:sym typeface="+mn-ea"/>
              </a:rPr>
              <a:t>当通入液压油，它的主</a:t>
            </a:r>
            <a:r>
              <a:rPr lang="zh-CN" altLang="en-US" sz="2000" b="1" dirty="0">
                <a:solidFill>
                  <a:srgbClr val="C00000"/>
                </a:solidFill>
                <a:sym typeface="+mn-ea"/>
              </a:rPr>
              <a:t>轴能输出小于360°</a:t>
            </a:r>
            <a:r>
              <a:rPr lang="zh-CN" altLang="en-US" sz="2000" b="1" dirty="0">
                <a:sym typeface="+mn-ea"/>
              </a:rPr>
              <a:t>的摆动运动的缸称为摆动式液压缸。</a:t>
            </a:r>
          </a:p>
          <a:p>
            <a:pPr algn="just" defTabSz="914400" eaLnBrk="1" latinLnBrk="0" hangingPunct="1">
              <a:lnSpc>
                <a:spcPct val="125000"/>
              </a:lnSpc>
              <a:spcBef>
                <a:spcPts val="0"/>
              </a:spcBef>
              <a:buClrTx/>
              <a:buSzTx/>
              <a:buChar char="•"/>
            </a:pPr>
            <a:r>
              <a:rPr lang="zh-CN" altLang="en-US" sz="2000" b="1" dirty="0">
                <a:sym typeface="+mn-ea"/>
              </a:rPr>
              <a:t>常用于辅助装置，如送料和转位装置、液压机械手及间歇进给机构。</a:t>
            </a: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50</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9385" y="476250"/>
            <a:ext cx="7393305" cy="645160"/>
          </a:xfrm>
          <a:prstGeom prst="rect">
            <a:avLst/>
          </a:prstGeom>
          <a:noFill/>
        </p:spPr>
        <p:txBody>
          <a:bodyPr wrap="square" rtlCol="0" anchor="t">
            <a:spAutoFit/>
          </a:bodyPr>
          <a:lstStyle/>
          <a:p>
            <a:pPr algn="l"/>
            <a:r>
              <a:rPr lang="zh-CN" altLang="en-US" sz="3600" b="1" dirty="0">
                <a:sym typeface="+mn-ea"/>
              </a:rPr>
              <a:t>（七）摆动式液压缸</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9" name="Rectangle 3"/>
          <p:cNvSpPr>
            <a:spLocks noGrp="1"/>
          </p:cNvSpPr>
          <p:nvPr/>
        </p:nvSpPr>
        <p:spPr>
          <a:xfrm>
            <a:off x="159385" y="4337685"/>
            <a:ext cx="3312795" cy="233870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5000"/>
              </a:lnSpc>
              <a:spcBef>
                <a:spcPts val="0"/>
              </a:spcBef>
              <a:buClrTx/>
              <a:buSzTx/>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双叶片式</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摆动角度一般小于150°</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但在相同条件下，输出转矩是单叶片摆动缸的两倍，输出角速度是单叶片缸的一半。</a:t>
            </a:r>
          </a:p>
        </p:txBody>
      </p:sp>
      <p:sp>
        <p:nvSpPr>
          <p:cNvPr id="49155" name="Rectangle 3"/>
          <p:cNvSpPr>
            <a:spLocks noGrp="1"/>
          </p:cNvSpPr>
          <p:nvPr/>
        </p:nvSpPr>
        <p:spPr>
          <a:xfrm>
            <a:off x="3613785" y="5257800"/>
            <a:ext cx="5326380" cy="14401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0">
              <a:lnSpc>
                <a:spcPct val="125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rPr>
              <a:t>单叶片式</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rPr>
              <a:t>摆动角度较大，可达</a:t>
            </a: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rPr>
              <a:t>300°</a:t>
            </a:r>
          </a:p>
          <a:p>
            <a:pPr marL="0" indent="0">
              <a:lnSpc>
                <a:spcPct val="125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rPr>
              <a:t>   输出转矩 </a:t>
            </a:r>
            <a:r>
              <a:rPr lang="en-US" altLang="zh-CN" sz="2000" b="1" i="1" dirty="0">
                <a:latin typeface="宋体" panose="02010600030101010101" pitchFamily="2" charset="-122"/>
                <a:ea typeface="宋体" panose="02010600030101010101" pitchFamily="2" charset="-122"/>
                <a:cs typeface="宋体" panose="02010600030101010101" pitchFamily="2" charset="-122"/>
              </a:rPr>
              <a:t>T</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en-US" altLang="zh-CN" sz="2000" b="1" i="1" dirty="0">
                <a:latin typeface="宋体" panose="02010600030101010101" pitchFamily="2" charset="-122"/>
                <a:ea typeface="宋体" panose="02010600030101010101" pitchFamily="2" charset="-122"/>
                <a:cs typeface="宋体" panose="02010600030101010101" pitchFamily="2" charset="-122"/>
              </a:rPr>
              <a:t>R</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rPr>
              <a:t>2</a:t>
            </a:r>
            <a:r>
              <a:rPr lang="en-US" altLang="zh-CN" sz="2000" b="1" baseline="30000" dirty="0">
                <a:latin typeface="宋体" panose="02010600030101010101" pitchFamily="2" charset="-122"/>
                <a:ea typeface="宋体" panose="02010600030101010101" pitchFamily="2" charset="-122"/>
                <a:cs typeface="宋体" panose="02010600030101010101" pitchFamily="2" charset="-122"/>
              </a:rPr>
              <a:t>2</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en-US" altLang="zh-CN" sz="2000" b="1" i="1" dirty="0">
                <a:latin typeface="宋体" panose="02010600030101010101" pitchFamily="2" charset="-122"/>
                <a:ea typeface="宋体" panose="02010600030101010101" pitchFamily="2" charset="-122"/>
                <a:cs typeface="宋体" panose="02010600030101010101" pitchFamily="2" charset="-122"/>
              </a:rPr>
              <a:t>R</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rPr>
              <a:t>1</a:t>
            </a:r>
            <a:r>
              <a:rPr lang="en-US" altLang="zh-CN" sz="2000" b="1" baseline="30000" dirty="0">
                <a:latin typeface="宋体" panose="02010600030101010101" pitchFamily="2" charset="-122"/>
                <a:ea typeface="宋体" panose="02010600030101010101" pitchFamily="2" charset="-122"/>
                <a:cs typeface="宋体" panose="02010600030101010101" pitchFamily="2" charset="-122"/>
              </a:rPr>
              <a:t>2</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en-US" altLang="zh-CN" sz="2000" b="1" i="1" dirty="0">
                <a:latin typeface="宋体" panose="02010600030101010101" pitchFamily="2" charset="-122"/>
                <a:ea typeface="宋体" panose="02010600030101010101" pitchFamily="2" charset="-122"/>
                <a:cs typeface="宋体" panose="02010600030101010101" pitchFamily="2" charset="-122"/>
              </a:rPr>
              <a:t>Δpη</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rPr>
              <a:t>m</a:t>
            </a:r>
            <a:r>
              <a:rPr lang="en-US" altLang="zh-CN" sz="2000" b="1" i="1" dirty="0">
                <a:latin typeface="宋体" panose="02010600030101010101" pitchFamily="2" charset="-122"/>
                <a:ea typeface="宋体" panose="02010600030101010101" pitchFamily="2" charset="-122"/>
                <a:cs typeface="宋体" panose="02010600030101010101" pitchFamily="2" charset="-122"/>
              </a:rPr>
              <a:t>b</a:t>
            </a:r>
            <a:r>
              <a:rPr lang="en-US" altLang="zh-CN" sz="2000" b="1" dirty="0">
                <a:latin typeface="宋体" panose="02010600030101010101" pitchFamily="2" charset="-122"/>
                <a:ea typeface="宋体" panose="02010600030101010101" pitchFamily="2" charset="-122"/>
                <a:cs typeface="宋体" panose="02010600030101010101" pitchFamily="2" charset="-122"/>
              </a:rPr>
              <a:t> / </a:t>
            </a:r>
            <a:r>
              <a:rPr lang="en-US" altLang="zh-CN" sz="2000" b="1" i="1" dirty="0">
                <a:latin typeface="宋体" panose="02010600030101010101" pitchFamily="2" charset="-122"/>
                <a:ea typeface="宋体" panose="02010600030101010101" pitchFamily="2" charset="-122"/>
                <a:cs typeface="宋体" panose="02010600030101010101" pitchFamily="2" charset="-122"/>
              </a:rPr>
              <a:t>2 </a:t>
            </a:r>
            <a:r>
              <a:rPr lang="en-US" altLang="zh-CN" sz="2000" b="1" dirty="0">
                <a:latin typeface="宋体" panose="02010600030101010101" pitchFamily="2" charset="-122"/>
                <a:ea typeface="宋体" panose="02010600030101010101" pitchFamily="2" charset="-122"/>
                <a:cs typeface="宋体" panose="02010600030101010101" pitchFamily="2" charset="-122"/>
              </a:rPr>
              <a:t>             </a:t>
            </a:r>
          </a:p>
          <a:p>
            <a:pPr marL="0" indent="0">
              <a:lnSpc>
                <a:spcPct val="125000"/>
              </a:lnSpc>
              <a:spcBef>
                <a:spcPts val="0"/>
              </a:spcBef>
              <a:buNone/>
            </a:pPr>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zh-CN" altLang="en-US" sz="2000" b="1" dirty="0">
                <a:latin typeface="宋体" panose="02010600030101010101" pitchFamily="2" charset="-122"/>
                <a:ea typeface="宋体" panose="02010600030101010101" pitchFamily="2" charset="-122"/>
                <a:cs typeface="宋体" panose="02010600030101010101" pitchFamily="2" charset="-122"/>
              </a:rPr>
              <a:t>输出角速度</a:t>
            </a:r>
            <a:r>
              <a:rPr lang="en-US" altLang="zh-CN" sz="2000" b="1" i="1" dirty="0">
                <a:latin typeface="宋体" panose="02010600030101010101" pitchFamily="2" charset="-122"/>
                <a:ea typeface="宋体" panose="02010600030101010101" pitchFamily="2" charset="-122"/>
                <a:cs typeface="宋体" panose="02010600030101010101" pitchFamily="2" charset="-122"/>
              </a:rPr>
              <a:t>ω</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en-US" altLang="zh-CN" sz="2000" b="1" i="1" dirty="0">
                <a:latin typeface="宋体" panose="02010600030101010101" pitchFamily="2" charset="-122"/>
                <a:ea typeface="宋体" panose="02010600030101010101" pitchFamily="2" charset="-122"/>
                <a:cs typeface="宋体" panose="02010600030101010101" pitchFamily="2" charset="-122"/>
              </a:rPr>
              <a:t>2qη</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rPr>
              <a:t>v  </a:t>
            </a:r>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en-US" altLang="zh-CN" sz="2000" b="1" i="1" dirty="0">
                <a:latin typeface="宋体" panose="02010600030101010101" pitchFamily="2" charset="-122"/>
                <a:ea typeface="宋体" panose="02010600030101010101" pitchFamily="2" charset="-122"/>
                <a:cs typeface="宋体" panose="02010600030101010101" pitchFamily="2" charset="-122"/>
              </a:rPr>
              <a:t>b</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en-US" altLang="zh-CN" sz="2000" b="1" i="1" dirty="0">
                <a:latin typeface="宋体" panose="02010600030101010101" pitchFamily="2" charset="-122"/>
                <a:ea typeface="宋体" panose="02010600030101010101" pitchFamily="2" charset="-122"/>
                <a:cs typeface="宋体" panose="02010600030101010101" pitchFamily="2" charset="-122"/>
              </a:rPr>
              <a:t>R</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rPr>
              <a:t>2</a:t>
            </a:r>
            <a:r>
              <a:rPr lang="en-US" altLang="zh-CN" sz="2000" b="1" baseline="30000" dirty="0">
                <a:latin typeface="宋体" panose="02010600030101010101" pitchFamily="2" charset="-122"/>
                <a:ea typeface="宋体" panose="02010600030101010101" pitchFamily="2" charset="-122"/>
                <a:cs typeface="宋体" panose="02010600030101010101" pitchFamily="2" charset="-122"/>
              </a:rPr>
              <a:t>2</a:t>
            </a:r>
            <a:r>
              <a:rPr lang="zh-CN" altLang="en-US" sz="2000" b="1" dirty="0">
                <a:latin typeface="宋体" panose="02010600030101010101" pitchFamily="2" charset="-122"/>
                <a:ea typeface="宋体" panose="02010600030101010101" pitchFamily="2" charset="-122"/>
                <a:cs typeface="宋体" panose="02010600030101010101" pitchFamily="2" charset="-122"/>
              </a:rPr>
              <a:t>－ </a:t>
            </a:r>
            <a:r>
              <a:rPr lang="en-US" altLang="zh-CN" sz="2000" b="1" i="1" dirty="0">
                <a:latin typeface="宋体" panose="02010600030101010101" pitchFamily="2" charset="-122"/>
                <a:ea typeface="宋体" panose="02010600030101010101" pitchFamily="2" charset="-122"/>
                <a:cs typeface="宋体" panose="02010600030101010101" pitchFamily="2" charset="-122"/>
              </a:rPr>
              <a:t>R</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rPr>
              <a:t>1</a:t>
            </a:r>
            <a:r>
              <a:rPr lang="en-US" altLang="zh-CN" sz="2000" b="1" baseline="30000" dirty="0">
                <a:latin typeface="宋体" panose="02010600030101010101" pitchFamily="2" charset="-122"/>
                <a:ea typeface="宋体" panose="02010600030101010101" pitchFamily="2" charset="-122"/>
                <a:cs typeface="宋体" panose="02010600030101010101" pitchFamily="2" charset="-122"/>
              </a:rPr>
              <a:t>2</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zh-CN" altLang="en-US" sz="2400" b="1" baseline="-25000" dirty="0">
                <a:latin typeface="宋体" panose="02010600030101010101" pitchFamily="2" charset="-122"/>
                <a:ea typeface="宋体" panose="02010600030101010101" pitchFamily="2" charset="-122"/>
                <a:cs typeface="宋体" panose="02010600030101010101" pitchFamily="2" charset="-122"/>
              </a:rPr>
              <a:t>    </a:t>
            </a:r>
            <a:r>
              <a:rPr lang="zh-CN" altLang="en-US" sz="2400" b="1" dirty="0">
                <a:latin typeface="宋体" panose="02010600030101010101" pitchFamily="2" charset="-122"/>
                <a:ea typeface="宋体" panose="02010600030101010101" pitchFamily="2" charset="-122"/>
                <a:cs typeface="宋体" panose="02010600030101010101" pitchFamily="2" charset="-122"/>
              </a:rPr>
              <a:t>  </a:t>
            </a:r>
            <a:r>
              <a:rPr lang="zh-CN" altLang="en-US" sz="2400" b="1" dirty="0"/>
              <a:t>   </a:t>
            </a:r>
          </a:p>
        </p:txBody>
      </p:sp>
      <p:grpSp>
        <p:nvGrpSpPr>
          <p:cNvPr id="10" name="组合 9"/>
          <p:cNvGrpSpPr/>
          <p:nvPr/>
        </p:nvGrpSpPr>
        <p:grpSpPr>
          <a:xfrm>
            <a:off x="4257040" y="1249680"/>
            <a:ext cx="4394200" cy="2170430"/>
            <a:chOff x="6763" y="1230"/>
            <a:chExt cx="7144" cy="4223"/>
          </a:xfrm>
        </p:grpSpPr>
        <p:pic>
          <p:nvPicPr>
            <p:cNvPr id="49159" name="图片 1"/>
            <p:cNvPicPr>
              <a:picLocks noChangeAspect="1"/>
            </p:cNvPicPr>
            <p:nvPr/>
          </p:nvPicPr>
          <p:blipFill>
            <a:blip r:embed="rId5">
              <a:clrChange>
                <a:clrFrom>
                  <a:srgbClr val="FFFFFF">
                    <a:alpha val="100000"/>
                  </a:srgbClr>
                </a:clrFrom>
                <a:clrTo>
                  <a:srgbClr val="FFFFFF">
                    <a:alpha val="100000"/>
                    <a:alpha val="0"/>
                  </a:srgbClr>
                </a:clrTo>
              </a:clrChange>
            </a:blip>
            <a:srcRect b="10149"/>
            <a:stretch>
              <a:fillRect/>
            </a:stretch>
          </p:blipFill>
          <p:spPr>
            <a:xfrm>
              <a:off x="6763" y="1230"/>
              <a:ext cx="7145" cy="3300"/>
            </a:xfrm>
            <a:prstGeom prst="rect">
              <a:avLst/>
            </a:prstGeom>
            <a:noFill/>
            <a:ln w="9525">
              <a:noFill/>
            </a:ln>
          </p:spPr>
        </p:pic>
        <p:pic>
          <p:nvPicPr>
            <p:cNvPr id="49161" name="图片 4"/>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7000" y="4945"/>
              <a:ext cx="6668" cy="508"/>
            </a:xfrm>
            <a:prstGeom prst="rect">
              <a:avLst/>
            </a:prstGeom>
            <a:noFill/>
            <a:ln w="9525">
              <a:noFill/>
            </a:ln>
          </p:spPr>
        </p:pic>
      </p:grpSp>
      <p:pic>
        <p:nvPicPr>
          <p:cNvPr id="49160" name="图片 2"/>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3748405" y="3719830"/>
            <a:ext cx="2653030" cy="1397000"/>
          </a:xfrm>
          <a:prstGeom prst="rect">
            <a:avLst/>
          </a:prstGeom>
          <a:noFill/>
          <a:ln w="9525">
            <a:noFill/>
          </a:ln>
        </p:spPr>
      </p:pic>
      <p:pic>
        <p:nvPicPr>
          <p:cNvPr id="1026" name="Picture 2" descr="F:\教学课件\液压\液压与气压传动课件\液压动画\摆动马达原理.gif"/>
          <p:cNvPicPr>
            <a:picLocks noChangeAspect="1" noChangeArrowheads="1" noCrop="1"/>
          </p:cNvPicPr>
          <p:nvPr/>
        </p:nvPicPr>
        <p:blipFill>
          <a:blip r:embed="rId8"/>
          <a:srcRect/>
          <a:stretch>
            <a:fillRect/>
          </a:stretch>
        </p:blipFill>
        <p:spPr bwMode="auto">
          <a:xfrm>
            <a:off x="7000892" y="3500438"/>
            <a:ext cx="1443037" cy="1481137"/>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2000"/>
          </a:blip>
          <a:stretch>
            <a:fillRect/>
          </a:stretch>
        </a:blipFill>
        <a:effectLst/>
      </p:bgPr>
    </p:bg>
    <p:spTree>
      <p:nvGrpSpPr>
        <p:cNvPr id="1" name=""/>
        <p:cNvGrpSpPr/>
        <p:nvPr/>
      </p:nvGrpSpPr>
      <p:grpSpPr>
        <a:xfrm>
          <a:off x="0" y="0"/>
          <a:ext cx="0" cy="0"/>
          <a:chOff x="0" y="0"/>
          <a:chExt cx="0" cy="0"/>
        </a:xfrm>
      </p:grpSpPr>
      <p:sp>
        <p:nvSpPr>
          <p:cNvPr id="18" name="圆角矩形 3"/>
          <p:cNvSpPr/>
          <p:nvPr/>
        </p:nvSpPr>
        <p:spPr>
          <a:xfrm>
            <a:off x="159385" y="1191895"/>
            <a:ext cx="8879840" cy="530796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1507" name="Rectangle 3"/>
          <p:cNvSpPr>
            <a:spLocks noGrp="1"/>
          </p:cNvSpPr>
          <p:nvPr>
            <p:ph idx="1"/>
          </p:nvPr>
        </p:nvSpPr>
        <p:spPr>
          <a:xfrm>
            <a:off x="159385" y="1192530"/>
            <a:ext cx="3036570" cy="4243705"/>
          </a:xfrm>
        </p:spPr>
        <p:txBody>
          <a:bodyPr vert="horz" wrap="square" lIns="91440" tIns="45720" rIns="91440" bIns="45720" anchor="t"/>
          <a:lstStyle/>
          <a:p>
            <a:pPr algn="just" eaLnBrk="1" latinLnBrk="0"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rPr>
              <a:t>缸体组件——</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包括缸筒、缸盖、缸底等零件。</a:t>
            </a:r>
          </a:p>
          <a:p>
            <a:pPr algn="just" eaLnBrk="1" latinLnBrk="0"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rPr>
              <a:t>活塞组件——</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包括活塞与活塞杆等零件。</a:t>
            </a:r>
          </a:p>
          <a:p>
            <a:pPr algn="just" eaLnBrk="1" latinLnBrk="0"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rPr>
              <a:t>密封装置——</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有活塞与缸筒、活塞杆与缸盖的密封。</a:t>
            </a:r>
          </a:p>
          <a:p>
            <a:pPr algn="just" eaLnBrk="1" latinLnBrk="0"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rPr>
              <a:t>缓冲装置</a:t>
            </a:r>
          </a:p>
          <a:p>
            <a:pPr algn="just" eaLnBrk="1" latinLnBrk="0" hangingPunct="1">
              <a:lnSpc>
                <a:spcPct val="150000"/>
              </a:lnSpc>
              <a:spcBef>
                <a:spcPts val="0"/>
              </a:spcBef>
            </a:pP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rPr>
              <a:t>排气装置</a:t>
            </a:r>
          </a:p>
        </p:txBody>
      </p:sp>
      <p:cxnSp>
        <p:nvCxnSpPr>
          <p:cNvPr id="3" name="直接连接符 2"/>
          <p:cNvCxnSpPr/>
          <p:nvPr/>
        </p:nvCxnSpPr>
        <p:spPr>
          <a:xfrm>
            <a:off x="6321425" y="3860800"/>
            <a:ext cx="266700" cy="9223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灯片编号占位符 3"/>
          <p:cNvSpPr txBox="1">
            <a:spLocks noGrp="1"/>
          </p:cNvSpPr>
          <p:nvPr/>
        </p:nvSpPr>
        <p:spPr>
          <a:xfrm>
            <a:off x="4417695" y="66046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51</a:t>
            </a:fld>
            <a:endParaRPr lang="en-US" altLang="zh-CN" sz="1400" dirty="0">
              <a:solidFill>
                <a:srgbClr val="253947"/>
              </a:solidFill>
            </a:endParaRPr>
          </a:p>
        </p:txBody>
      </p:sp>
      <p:pic>
        <p:nvPicPr>
          <p:cNvPr id="5" name="图片 4" descr="页脚"/>
          <p:cNvPicPr>
            <a:picLocks noChangeAspect="1"/>
          </p:cNvPicPr>
          <p:nvPr/>
        </p:nvPicPr>
        <p:blipFill>
          <a:blip r:embed="rId3"/>
          <a:srcRect l="7058" r="2210"/>
          <a:stretch>
            <a:fillRect/>
          </a:stretch>
        </p:blipFill>
        <p:spPr>
          <a:xfrm>
            <a:off x="-20320" y="6092825"/>
            <a:ext cx="9274175" cy="976630"/>
          </a:xfrm>
          <a:prstGeom prst="rect">
            <a:avLst/>
          </a:prstGeom>
        </p:spPr>
      </p:pic>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cstate="print"/>
          <a:stretch>
            <a:fillRect/>
          </a:stretch>
        </p:blipFill>
        <p:spPr>
          <a:xfrm>
            <a:off x="332105" y="70485"/>
            <a:ext cx="304165" cy="304165"/>
          </a:xfrm>
          <a:prstGeom prst="rect">
            <a:avLst/>
          </a:prstGeom>
        </p:spPr>
      </p:pic>
      <p:sp>
        <p:nvSpPr>
          <p:cNvPr id="6" name="文本框 5"/>
          <p:cNvSpPr txBox="1"/>
          <p:nvPr/>
        </p:nvSpPr>
        <p:spPr>
          <a:xfrm>
            <a:off x="158750" y="547370"/>
            <a:ext cx="7393305" cy="645160"/>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二、液压缸的典型结构</a:t>
            </a: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43013" name="Picture 5" descr="3-13"/>
          <p:cNvPicPr>
            <a:picLocks noChangeAspect="1"/>
          </p:cNvPicPr>
          <p:nvPr/>
        </p:nvPicPr>
        <p:blipFill>
          <a:blip r:embed="rId5">
            <a:clrChange>
              <a:clrFrom>
                <a:srgbClr val="FFFFFF">
                  <a:alpha val="100000"/>
                </a:srgbClr>
              </a:clrFrom>
              <a:clrTo>
                <a:srgbClr val="FFFFFF">
                  <a:alpha val="100000"/>
                  <a:alpha val="0"/>
                </a:srgbClr>
              </a:clrTo>
            </a:clrChange>
          </a:blip>
          <a:srcRect l="2605" t="3949" r="1563" b="3516"/>
          <a:stretch>
            <a:fillRect/>
          </a:stretch>
        </p:blipFill>
        <p:spPr>
          <a:xfrm>
            <a:off x="3034665" y="1409065"/>
            <a:ext cx="5977890" cy="4015105"/>
          </a:xfrm>
          <a:prstGeom prst="rect">
            <a:avLst/>
          </a:prstGeom>
          <a:noFill/>
          <a:ln w="9525">
            <a:noFill/>
          </a:ln>
        </p:spPr>
      </p:pic>
      <p:sp>
        <p:nvSpPr>
          <p:cNvPr id="50179" name="Rectangle 3"/>
          <p:cNvSpPr>
            <a:spLocks noGrp="1"/>
          </p:cNvSpPr>
          <p:nvPr/>
        </p:nvSpPr>
        <p:spPr>
          <a:xfrm>
            <a:off x="158433" y="5956935"/>
            <a:ext cx="8588375" cy="64770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r>
              <a:rPr lang="zh-CN" altLang="en-US" sz="2000" b="1" dirty="0"/>
              <a:t>液压缸安装连接形式：</a:t>
            </a:r>
            <a:r>
              <a:rPr lang="zh-CN" altLang="en-US" sz="2000" b="1" dirty="0">
                <a:solidFill>
                  <a:srgbClr val="C00000"/>
                </a:solidFill>
              </a:rPr>
              <a:t>脚架式，耳环式，铰轴式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blinds(horizontal)">
                                      <p:cBhvr>
                                        <p:cTn id="7"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767080" y="919480"/>
            <a:ext cx="7612380" cy="53955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600" dirty="0">
                <a:solidFill>
                  <a:srgbClr val="253947"/>
                </a:solidFill>
              </a:rPr>
              <a:pPr lvl="0" algn="ctr"/>
              <a:t>52</a:t>
            </a:fld>
            <a:endParaRPr lang="en-US" altLang="zh-CN" sz="16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 name="图片 6" descr="09384971254b59b316542a7cea96ba5a"/>
          <p:cNvPicPr>
            <a:picLocks noChangeAspect="1"/>
          </p:cNvPicPr>
          <p:nvPr/>
        </p:nvPicPr>
        <p:blipFill>
          <a:blip r:embed="rId4" cstate="print"/>
          <a:srcRect l="5488" t="5707" r="12805"/>
          <a:stretch>
            <a:fillRect/>
          </a:stretch>
        </p:blipFill>
        <p:spPr>
          <a:xfrm>
            <a:off x="1126913" y="1262922"/>
            <a:ext cx="723749" cy="1071022"/>
          </a:xfrm>
          <a:prstGeom prst="rect">
            <a:avLst/>
          </a:prstGeom>
        </p:spPr>
      </p:pic>
      <p:sp>
        <p:nvSpPr>
          <p:cNvPr id="9" name="文本框 8"/>
          <p:cNvSpPr txBox="1"/>
          <p:nvPr/>
        </p:nvSpPr>
        <p:spPr>
          <a:xfrm>
            <a:off x="1314450" y="1263015"/>
            <a:ext cx="6800850" cy="452310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p>
          <a:p>
            <a:pPr algn="ctr" eaLnBrk="1" hangingPunct="1">
              <a:buFont typeface="Wingdings" panose="05000000000000000000" pitchFamily="2" charset="2"/>
              <a:buNone/>
            </a:pPr>
            <a:endParaRPr lang="en-US" altLang="zh-CN" sz="3200" b="1" dirty="0">
              <a:latin typeface="宋体" panose="02010600030101010101" pitchFamily="2" charset="-122"/>
              <a:cs typeface="宋体" panose="02010600030101010101" pitchFamily="2" charset="-122"/>
              <a:sym typeface="+mn-ea"/>
            </a:endParaRPr>
          </a:p>
          <a:p>
            <a:pPr algn="ct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32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zh-CN" altLang="en-US" sz="2800" b="1" dirty="0">
                <a:solidFill>
                  <a:schemeClr val="accent2"/>
                </a:solidFill>
                <a:sym typeface="+mn-ea"/>
              </a:rPr>
              <a:t>1、何为差动连接？</a:t>
            </a:r>
          </a:p>
          <a:p>
            <a:pPr>
              <a:lnSpc>
                <a:spcPct val="150000"/>
              </a:lnSpc>
              <a:buFont typeface="Wingdings" panose="05000000000000000000" pitchFamily="2" charset="2"/>
              <a:buNone/>
            </a:pPr>
            <a:endParaRPr lang="zh-CN" altLang="en-US" sz="2800" b="1" dirty="0">
              <a:solidFill>
                <a:schemeClr val="accent2"/>
              </a:solidFill>
              <a:sym typeface="+mn-ea"/>
            </a:endParaRPr>
          </a:p>
          <a:p>
            <a:pPr>
              <a:lnSpc>
                <a:spcPct val="150000"/>
              </a:lnSpc>
              <a:buFont typeface="Wingdings" panose="05000000000000000000" pitchFamily="2" charset="2"/>
              <a:buNone/>
            </a:pPr>
            <a:r>
              <a:rPr lang="zh-CN" altLang="en-US" sz="2800" b="1" dirty="0">
                <a:solidFill>
                  <a:schemeClr val="accent2"/>
                </a:solidFill>
                <a:sym typeface="+mn-ea"/>
              </a:rPr>
              <a:t>2、写出单作用液压缸差动连接时推力、速度公式。</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10" name="图片 9" descr="页脚"/>
          <p:cNvPicPr>
            <a:picLocks noChangeAspect="1"/>
          </p:cNvPicPr>
          <p:nvPr/>
        </p:nvPicPr>
        <p:blipFill>
          <a:blip r:embed="rId5"/>
          <a:srcRect l="7567" r="2701"/>
          <a:stretch>
            <a:fillRect/>
          </a:stretch>
        </p:blipFill>
        <p:spPr>
          <a:xfrm>
            <a:off x="-12379" y="6088461"/>
            <a:ext cx="9170030" cy="9764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767080" y="919480"/>
            <a:ext cx="7612380" cy="532447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4557"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600" dirty="0">
                <a:solidFill>
                  <a:srgbClr val="253947"/>
                </a:solidFill>
              </a:rPr>
              <a:pPr lvl="0" algn="ctr"/>
              <a:t>53</a:t>
            </a:fld>
            <a:endParaRPr lang="en-US" altLang="zh-CN" sz="16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 name="图片 6" descr="09384971254b59b316542a7cea96ba5a"/>
          <p:cNvPicPr>
            <a:picLocks noChangeAspect="1"/>
          </p:cNvPicPr>
          <p:nvPr/>
        </p:nvPicPr>
        <p:blipFill>
          <a:blip r:embed="rId4" cstate="print"/>
          <a:srcRect l="5488" t="5707" r="12805"/>
          <a:stretch>
            <a:fillRect/>
          </a:stretch>
        </p:blipFill>
        <p:spPr>
          <a:xfrm>
            <a:off x="766868" y="919387"/>
            <a:ext cx="723749" cy="1071022"/>
          </a:xfrm>
          <a:prstGeom prst="rect">
            <a:avLst/>
          </a:prstGeom>
        </p:spPr>
      </p:pic>
      <p:pic>
        <p:nvPicPr>
          <p:cNvPr id="3" name="图片 2" descr="页脚"/>
          <p:cNvPicPr>
            <a:picLocks noChangeAspect="1"/>
          </p:cNvPicPr>
          <p:nvPr/>
        </p:nvPicPr>
        <p:blipFill>
          <a:blip r:embed="rId5"/>
          <a:srcRect l="7567" r="2701"/>
          <a:stretch>
            <a:fillRect/>
          </a:stretch>
        </p:blipFill>
        <p:spPr>
          <a:xfrm>
            <a:off x="-12379" y="6088461"/>
            <a:ext cx="9170030" cy="976427"/>
          </a:xfrm>
          <a:prstGeom prst="rect">
            <a:avLst/>
          </a:prstGeom>
        </p:spPr>
      </p:pic>
      <p:sp>
        <p:nvSpPr>
          <p:cNvPr id="4" name="文本框 3"/>
          <p:cNvSpPr txBox="1"/>
          <p:nvPr/>
        </p:nvSpPr>
        <p:spPr>
          <a:xfrm>
            <a:off x="1172845" y="1077595"/>
            <a:ext cx="7026910" cy="372300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en-US" altLang="zh-CN" sz="2400" b="1" dirty="0">
                <a:solidFill>
                  <a:schemeClr val="accent2"/>
                </a:solidFill>
                <a:latin typeface="宋体" panose="02010600030101010101" pitchFamily="2" charset="-122"/>
                <a:cs typeface="宋体" panose="02010600030101010101" pitchFamily="2" charset="-122"/>
                <a:sym typeface="+mn-ea"/>
              </a:rPr>
              <a:t>1. </a:t>
            </a:r>
            <a:r>
              <a:rPr lang="zh-CN" altLang="en-US" sz="2400" b="1" dirty="0">
                <a:solidFill>
                  <a:schemeClr val="accent2"/>
                </a:solidFill>
                <a:latin typeface="宋体" panose="02010600030101010101" pitchFamily="2" charset="-122"/>
                <a:cs typeface="宋体" panose="02010600030101010101" pitchFamily="2" charset="-122"/>
                <a:sym typeface="+mn-ea"/>
              </a:rPr>
              <a:t>何为差动连接？</a:t>
            </a:r>
          </a:p>
          <a:p>
            <a:pPr>
              <a:lnSpc>
                <a:spcPct val="150000"/>
              </a:lnSpc>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答：如果单活塞杆液压缸的左、右两腔同时通压力油，则称为差动连接。</a:t>
            </a:r>
          </a:p>
          <a:p>
            <a:pPr>
              <a:lnSpc>
                <a:spcPct val="150000"/>
              </a:lnSpc>
              <a:buFont typeface="Wingdings" panose="05000000000000000000" pitchFamily="2" charset="2"/>
              <a:buNone/>
            </a:pPr>
            <a:r>
              <a:rPr lang="en-US" altLang="zh-CN" sz="2400" b="1" dirty="0">
                <a:solidFill>
                  <a:schemeClr val="accent2"/>
                </a:solidFill>
                <a:latin typeface="宋体" panose="02010600030101010101" pitchFamily="2" charset="-122"/>
                <a:cs typeface="宋体" panose="02010600030101010101" pitchFamily="2" charset="-122"/>
                <a:sym typeface="+mn-ea"/>
              </a:rPr>
              <a:t>2. </a:t>
            </a:r>
            <a:r>
              <a:rPr lang="zh-CN" altLang="en-US" sz="2400" b="1" dirty="0">
                <a:solidFill>
                  <a:schemeClr val="accent2"/>
                </a:solidFill>
                <a:latin typeface="宋体" panose="02010600030101010101" pitchFamily="2" charset="-122"/>
                <a:cs typeface="宋体" panose="02010600030101010101" pitchFamily="2" charset="-122"/>
                <a:sym typeface="+mn-ea"/>
              </a:rPr>
              <a:t>写出单作用液压缸差动连接时推力、速度公式。</a:t>
            </a:r>
            <a:r>
              <a:rPr lang="zh-CN" altLang="en-US" sz="2400" b="1" dirty="0">
                <a:latin typeface="宋体" panose="02010600030101010101" pitchFamily="2" charset="-122"/>
                <a:cs typeface="宋体" panose="02010600030101010101" pitchFamily="2" charset="-122"/>
                <a:sym typeface="+mn-ea"/>
              </a:rPr>
              <a:t> </a:t>
            </a:r>
            <a:endParaRPr lang="en-US" altLang="zh-CN" sz="2400" b="1" dirty="0">
              <a:latin typeface="宋体" panose="02010600030101010101" pitchFamily="2" charset="-122"/>
              <a:cs typeface="宋体" panose="02010600030101010101" pitchFamily="2" charset="-122"/>
              <a:sym typeface="+mn-ea"/>
            </a:endParaRPr>
          </a:p>
          <a:p>
            <a:pPr>
              <a:lnSpc>
                <a:spcPct val="150000"/>
              </a:lnSpc>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答：推力、速度公式分别为：   </a:t>
            </a:r>
            <a:endParaRPr lang="zh-CN" altLang="en-US" sz="2400" b="1" dirty="0">
              <a:latin typeface="宋体" panose="02010600030101010101" pitchFamily="2" charset="-122"/>
              <a:cs typeface="宋体" panose="02010600030101010101" pitchFamily="2" charset="-122"/>
            </a:endParaRPr>
          </a:p>
        </p:txBody>
      </p:sp>
      <p:pic>
        <p:nvPicPr>
          <p:cNvPr id="6" name="图片 5">
            <a:extLst>
              <a:ext uri="{FF2B5EF4-FFF2-40B4-BE49-F238E27FC236}">
                <a16:creationId xmlns:a16="http://schemas.microsoft.com/office/drawing/2014/main" xmlns="" id="{D0D62A24-E750-49D6-B90A-780736F1AAE8}"/>
              </a:ext>
            </a:extLst>
          </p:cNvPr>
          <p:cNvPicPr>
            <a:picLocks noChangeAspect="1"/>
          </p:cNvPicPr>
          <p:nvPr/>
        </p:nvPicPr>
        <p:blipFill>
          <a:blip r:embed="rId6"/>
          <a:stretch>
            <a:fillRect/>
          </a:stretch>
        </p:blipFill>
        <p:spPr>
          <a:xfrm>
            <a:off x="944245" y="4772495"/>
            <a:ext cx="7289292" cy="1220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767080" y="919480"/>
            <a:ext cx="7612380" cy="516953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600" dirty="0">
                <a:solidFill>
                  <a:srgbClr val="253947"/>
                </a:solidFill>
              </a:rPr>
              <a:pPr lvl="0" algn="ctr"/>
              <a:t>54</a:t>
            </a:fld>
            <a:endParaRPr lang="en-US" altLang="zh-CN" sz="16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 name="图片 6" descr="09384971254b59b316542a7cea96ba5a"/>
          <p:cNvPicPr>
            <a:picLocks noChangeAspect="1"/>
          </p:cNvPicPr>
          <p:nvPr/>
        </p:nvPicPr>
        <p:blipFill>
          <a:blip r:embed="rId4" cstate="print"/>
          <a:srcRect l="5488" t="5707" r="12805"/>
          <a:stretch>
            <a:fillRect/>
          </a:stretch>
        </p:blipFill>
        <p:spPr>
          <a:xfrm>
            <a:off x="1126913" y="1262922"/>
            <a:ext cx="723749" cy="1071022"/>
          </a:xfrm>
          <a:prstGeom prst="rect">
            <a:avLst/>
          </a:prstGeom>
        </p:spPr>
      </p:pic>
      <p:pic>
        <p:nvPicPr>
          <p:cNvPr id="10" name="图片 9" descr="页脚"/>
          <p:cNvPicPr>
            <a:picLocks noChangeAspect="1"/>
          </p:cNvPicPr>
          <p:nvPr/>
        </p:nvPicPr>
        <p:blipFill>
          <a:blip r:embed="rId5"/>
          <a:srcRect l="7567" r="2701"/>
          <a:stretch>
            <a:fillRect/>
          </a:stretch>
        </p:blipFill>
        <p:spPr>
          <a:xfrm>
            <a:off x="-12379" y="6088461"/>
            <a:ext cx="9170030" cy="976427"/>
          </a:xfrm>
          <a:prstGeom prst="rect">
            <a:avLst/>
          </a:prstGeom>
        </p:spPr>
      </p:pic>
      <p:sp>
        <p:nvSpPr>
          <p:cNvPr id="3" name="文本框 2"/>
          <p:cNvSpPr txBox="1"/>
          <p:nvPr/>
        </p:nvSpPr>
        <p:spPr>
          <a:xfrm>
            <a:off x="1227220" y="1413372"/>
            <a:ext cx="6888315" cy="483108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a:t>
            </a:r>
            <a:endParaRPr lang="zh-CN" altLang="en-US" sz="32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        （注明：班级、姓名、学号）</a:t>
            </a: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solidFill>
                  <a:schemeClr val="accent2"/>
                </a:solidFill>
                <a:sym typeface="+mn-ea"/>
              </a:rPr>
              <a:t> </a:t>
            </a:r>
          </a:p>
          <a:p>
            <a:pPr eaLnBrk="1" hangingPunct="1">
              <a:buFont typeface="Wingdings" panose="05000000000000000000" pitchFamily="2" charset="2"/>
              <a:buNone/>
            </a:pPr>
            <a:r>
              <a:rPr lang="en-US" altLang="zh-CN" sz="2800" b="1" dirty="0">
                <a:solidFill>
                  <a:schemeClr val="accent2"/>
                </a:solidFill>
                <a:sym typeface="+mn-ea"/>
              </a:rPr>
              <a:t>1</a:t>
            </a:r>
            <a:r>
              <a:rPr lang="en-US" altLang="zh-CN" sz="2800" b="1" dirty="0">
                <a:solidFill>
                  <a:srgbClr val="C00000"/>
                </a:solidFill>
                <a:latin typeface="宋体" panose="02010600030101010101" pitchFamily="2" charset="-122"/>
                <a:cs typeface="宋体" panose="02010600030101010101" pitchFamily="2" charset="-122"/>
                <a:sym typeface="+mn-ea"/>
              </a:rPr>
              <a:t>.</a:t>
            </a:r>
            <a:r>
              <a:rPr lang="zh-CN" altLang="en-US" sz="2800" b="1" dirty="0">
                <a:solidFill>
                  <a:srgbClr val="C00000"/>
                </a:solidFill>
                <a:latin typeface="宋体" panose="02010600030101010101" pitchFamily="2" charset="-122"/>
                <a:cs typeface="宋体" panose="02010600030101010101" pitchFamily="2" charset="-122"/>
                <a:sym typeface="+mn-ea"/>
              </a:rPr>
              <a:t>教材</a:t>
            </a:r>
            <a:r>
              <a:rPr lang="en-US" altLang="zh-CN" sz="2800" b="1" dirty="0">
                <a:solidFill>
                  <a:srgbClr val="C00000"/>
                </a:solidFill>
                <a:latin typeface="宋体" panose="02010600030101010101" pitchFamily="2" charset="-122"/>
                <a:cs typeface="宋体" panose="02010600030101010101" pitchFamily="2" charset="-122"/>
                <a:sym typeface="+mn-ea"/>
              </a:rPr>
              <a:t>P72  T3-1</a:t>
            </a: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en-US" altLang="zh-CN"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en-US" altLang="zh-CN" sz="2800" b="1" dirty="0">
              <a:latin typeface="宋体" panose="02010600030101010101" pitchFamily="2" charset="-122"/>
              <a:cs typeface="宋体" panose="02010600030101010101" pitchFamily="2" charset="-122"/>
            </a:endParaRPr>
          </a:p>
          <a:p>
            <a:r>
              <a:rPr lang="en-US" altLang="zh-CN" sz="2800" b="1" dirty="0">
                <a:solidFill>
                  <a:schemeClr val="accent2"/>
                </a:solidFill>
                <a:sym typeface="+mn-ea"/>
              </a:rPr>
              <a:t>2</a:t>
            </a:r>
            <a:r>
              <a:rPr lang="en-US" altLang="zh-CN" sz="2800" b="1" dirty="0">
                <a:solidFill>
                  <a:srgbClr val="C00000"/>
                </a:solidFill>
                <a:latin typeface="宋体" panose="02010600030101010101" pitchFamily="2" charset="-122"/>
                <a:cs typeface="宋体" panose="02010600030101010101" pitchFamily="2" charset="-122"/>
                <a:sym typeface="+mn-ea"/>
              </a:rPr>
              <a:t>.</a:t>
            </a:r>
            <a:r>
              <a:rPr lang="zh-CN" altLang="en-US" sz="2800" b="1" dirty="0">
                <a:solidFill>
                  <a:srgbClr val="C00000"/>
                </a:solidFill>
                <a:latin typeface="宋体" panose="02010600030101010101" pitchFamily="2" charset="-122"/>
                <a:cs typeface="宋体" panose="02010600030101010101" pitchFamily="2" charset="-122"/>
                <a:sym typeface="+mn-ea"/>
              </a:rPr>
              <a:t>教材</a:t>
            </a:r>
            <a:r>
              <a:rPr lang="en-US" altLang="zh-CN" sz="2800" b="1" dirty="0">
                <a:solidFill>
                  <a:srgbClr val="C00000"/>
                </a:solidFill>
                <a:latin typeface="宋体" panose="02010600030101010101" pitchFamily="2" charset="-122"/>
                <a:cs typeface="宋体" panose="02010600030101010101" pitchFamily="2" charset="-122"/>
                <a:sym typeface="+mn-ea"/>
              </a:rPr>
              <a:t>P72  T3-4</a:t>
            </a: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140" y="1011555"/>
            <a:ext cx="8758555" cy="584581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231775" y="515620"/>
            <a:ext cx="5619750"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一、液压马达概述</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232410" y="1011555"/>
            <a:ext cx="8756650" cy="57194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4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（三）液压马达的结构特点（与液压泵比较）</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nSpc>
                <a:spcPct val="145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、驱动方式不同</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nSpc>
                <a:spcPct val="14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液压泵</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由原动机（电动机、柴油机）驱动；</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nSpc>
                <a:spcPct val="14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液压马达</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由液压油驱动。故马达启动前，要求进油腔与排油腔可靠的隔离，并且分别连通进油口和排油口。</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nSpc>
                <a:spcPct val="145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、旋转方向要求不同</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nSpc>
                <a:spcPct val="14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液压泵</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一般为单向旋转。</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nSpc>
                <a:spcPct val="14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液压马达</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要求正、反转。因此，马达在结构上具有对称性，而且具有单独的外泄漏口。</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nSpc>
                <a:spcPct val="145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、泄漏的影响不同</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nSpc>
                <a:spcPct val="14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液压泵的泄漏，只影响泵的容积效率和额定压力。</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nSpc>
                <a:spcPct val="14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液压马达的泄漏，即影响马达的容积效率和额定压力，又影响马达的制动性能。</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6</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997585"/>
            <a:ext cx="8691880" cy="571627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37515" y="476250"/>
            <a:ext cx="541464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一、液压马达概述</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436880" y="1069340"/>
            <a:ext cx="8480425" cy="26225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（四）液压马达的分类</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、按工作特性分类</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高速液压马达、低速液压马达</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高速液压马达</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马达的额定转速≥</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500 r/min</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主要有：</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齿轮马达、螺杆马达、叶片马达、轴向柱塞马达</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低速液压马达</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马达的额定转速＜</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500 r/min</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主要有：</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单作用连杆型径向柱塞马达、多作用内曲线径向柱塞马达</a:t>
            </a:r>
            <a:endParaRPr lang="zh-CN" altLang="en-US" sz="2000" b="1" i="1" dirty="0">
              <a:latin typeface="宋体" panose="02010600030101010101" pitchFamily="2" charset="-122"/>
              <a:ea typeface="宋体" panose="02010600030101010101" pitchFamily="2" charset="-122"/>
              <a:cs typeface="宋体" panose="02010600030101010101" pitchFamily="2" charset="-122"/>
            </a:endParaRP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7</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2" name="Rectangle 3"/>
          <p:cNvSpPr>
            <a:spLocks noGrp="1"/>
          </p:cNvSpPr>
          <p:nvPr/>
        </p:nvSpPr>
        <p:spPr>
          <a:xfrm>
            <a:off x="436880" y="3593465"/>
            <a:ext cx="4879340" cy="285242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5000"/>
              </a:lnSpc>
              <a:spcBef>
                <a:spcPts val="0"/>
              </a:spcBef>
              <a:buClrTx/>
              <a:buSzTx/>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、按排量能否改变分类</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p>
          <a:p>
            <a:pPr algn="just">
              <a:lnSpc>
                <a:spcPct val="125000"/>
              </a:lnSpc>
              <a:spcBef>
                <a:spcPts val="0"/>
              </a:spcBef>
              <a:buClrTx/>
              <a:buSzTx/>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定量马达、变量马达</a:t>
            </a:r>
            <a:endPar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柱塞液压马达可以作为变量马达。</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（五）液压马达的图形符号</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定量马达</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25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变量马达</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pic>
        <p:nvPicPr>
          <p:cNvPr id="15364" name="Picture 4" descr="P1010018"/>
          <p:cNvPicPr>
            <a:picLocks noChangeAspect="1"/>
          </p:cNvPicPr>
          <p:nvPr/>
        </p:nvPicPr>
        <p:blipFill>
          <a:blip r:embed="rId5">
            <a:clrChange>
              <a:clrFrom>
                <a:srgbClr val="ABACAE">
                  <a:alpha val="100000"/>
                </a:srgbClr>
              </a:clrFrom>
              <a:clrTo>
                <a:srgbClr val="ABACAE">
                  <a:alpha val="100000"/>
                  <a:alpha val="0"/>
                </a:srgbClr>
              </a:clrTo>
            </a:clrChange>
            <a:lum bright="23999"/>
          </a:blip>
          <a:srcRect l="68666" t="19876" r="15474" b="58482"/>
          <a:stretch>
            <a:fillRect/>
          </a:stretch>
        </p:blipFill>
        <p:spPr>
          <a:xfrm>
            <a:off x="5104130" y="3439160"/>
            <a:ext cx="3416300" cy="327469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209675"/>
            <a:ext cx="8691880" cy="525843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37515" y="601345"/>
            <a:ext cx="541464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一、液压马达概述</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0" name="Rectangle 3"/>
          <p:cNvSpPr>
            <a:spLocks noGrp="1"/>
          </p:cNvSpPr>
          <p:nvPr/>
        </p:nvSpPr>
        <p:spPr>
          <a:xfrm>
            <a:off x="436880" y="1348105"/>
            <a:ext cx="8289290" cy="245237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（六）液压马达的特性参数</a:t>
            </a:r>
          </a:p>
          <a:p>
            <a:pPr algn="just">
              <a:lnSpc>
                <a:spcPct val="150000"/>
              </a:lnSpc>
              <a:spcBef>
                <a:spcPts val="0"/>
              </a:spcBef>
              <a:buFont typeface="Wingdings" panose="05000000000000000000" pitchFamily="2" charset="2"/>
              <a:buNone/>
            </a:pPr>
            <a:r>
              <a:rPr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1、工作压力与额定压力</a:t>
            </a:r>
          </a:p>
          <a:p>
            <a:pPr algn="just">
              <a:lnSpc>
                <a:spcPct val="150000"/>
              </a:lnSpc>
              <a:spcBef>
                <a:spcPts val="0"/>
              </a:spcBef>
            </a:pPr>
            <a:r>
              <a:rPr sz="2000" b="1" dirty="0">
                <a:latin typeface="宋体" panose="02010600030101010101" pitchFamily="2" charset="-122"/>
                <a:ea typeface="宋体" panose="02010600030101010101" pitchFamily="2" charset="-122"/>
                <a:cs typeface="宋体" panose="02010600030101010101" pitchFamily="2" charset="-122"/>
                <a:sym typeface="+mn-ea"/>
              </a:rPr>
              <a:t>工作压力 p ——马达输入油液的实际压力，称为马达的工作压力，其大小取决于马达负载。</a:t>
            </a:r>
          </a:p>
          <a:p>
            <a:pPr algn="just">
              <a:lnSpc>
                <a:spcPct val="150000"/>
              </a:lnSpc>
              <a:spcBef>
                <a:spcPts val="0"/>
              </a:spcBef>
            </a:pPr>
            <a:r>
              <a:rPr sz="2000" b="1" dirty="0">
                <a:latin typeface="宋体" panose="02010600030101010101" pitchFamily="2" charset="-122"/>
                <a:ea typeface="宋体" panose="02010600030101010101" pitchFamily="2" charset="-122"/>
                <a:cs typeface="宋体" panose="02010600030101010101" pitchFamily="2" charset="-122"/>
                <a:sym typeface="+mn-ea"/>
              </a:rPr>
              <a:t>马达的压差Δp ——马达进、出口压力的差值称为马达的压差Δp 。</a:t>
            </a:r>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8</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sp>
        <p:nvSpPr>
          <p:cNvPr id="2" name="Rectangle 3"/>
          <p:cNvSpPr>
            <a:spLocks noGrp="1"/>
          </p:cNvSpPr>
          <p:nvPr/>
        </p:nvSpPr>
        <p:spPr>
          <a:xfrm>
            <a:off x="437515" y="3982085"/>
            <a:ext cx="3841115" cy="248602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ClrTx/>
              <a:buSzTx/>
            </a:pPr>
            <a:r>
              <a:rPr sz="2000" b="1" dirty="0">
                <a:latin typeface="宋体" panose="02010600030101010101" pitchFamily="2" charset="-122"/>
                <a:ea typeface="宋体" panose="02010600030101010101" pitchFamily="2" charset="-122"/>
                <a:cs typeface="宋体" panose="02010600030101010101" pitchFamily="2" charset="-122"/>
                <a:sym typeface="+mn-ea"/>
              </a:rPr>
              <a:t>额定压力 p</a:t>
            </a:r>
            <a:r>
              <a:rPr sz="2000" b="1" baseline="-25000" dirty="0">
                <a:latin typeface="宋体" panose="02010600030101010101" pitchFamily="2" charset="-122"/>
                <a:ea typeface="宋体" panose="02010600030101010101" pitchFamily="2" charset="-122"/>
                <a:cs typeface="宋体" panose="02010600030101010101" pitchFamily="2" charset="-122"/>
                <a:sym typeface="+mn-ea"/>
              </a:rPr>
              <a:t>s</a:t>
            </a:r>
            <a:r>
              <a:rPr sz="2000" b="1" dirty="0">
                <a:latin typeface="宋体" panose="02010600030101010101" pitchFamily="2" charset="-122"/>
                <a:ea typeface="宋体" panose="02010600030101010101" pitchFamily="2" charset="-122"/>
                <a:cs typeface="宋体" panose="02010600030101010101" pitchFamily="2" charset="-122"/>
                <a:sym typeface="+mn-ea"/>
              </a:rPr>
              <a:t> ——能使马达连续正常运转的最高压力，称为马达的额定压力，其大小取决于马达自身的能力。</a:t>
            </a:r>
          </a:p>
        </p:txBody>
      </p:sp>
      <p:pic>
        <p:nvPicPr>
          <p:cNvPr id="16389" name="Picture 4" descr="P1010018"/>
          <p:cNvPicPr>
            <a:picLocks noChangeAspect="1"/>
          </p:cNvPicPr>
          <p:nvPr/>
        </p:nvPicPr>
        <p:blipFill>
          <a:blip r:embed="rId5">
            <a:clrChange>
              <a:clrFrom>
                <a:srgbClr val="B0B1B5">
                  <a:alpha val="100000"/>
                </a:srgbClr>
              </a:clrFrom>
              <a:clrTo>
                <a:srgbClr val="B0B1B5">
                  <a:alpha val="100000"/>
                  <a:alpha val="0"/>
                </a:srgbClr>
              </a:clrTo>
            </a:clrChange>
            <a:lum bright="23999"/>
          </a:blip>
          <a:srcRect l="68666" t="19876" r="15474" b="66341"/>
          <a:stretch>
            <a:fillRect/>
          </a:stretch>
        </p:blipFill>
        <p:spPr>
          <a:xfrm>
            <a:off x="4726940" y="3800475"/>
            <a:ext cx="3874770" cy="252666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231775" y="1209675"/>
            <a:ext cx="8691880" cy="550418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437515" y="601345"/>
            <a:ext cx="541464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一、液压马达概述</a:t>
            </a: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9" name="文本框 8"/>
          <p:cNvSpPr txBox="1"/>
          <p:nvPr/>
        </p:nvSpPr>
        <p:spPr>
          <a:xfrm>
            <a:off x="4417060"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432935"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400" dirty="0">
                <a:solidFill>
                  <a:srgbClr val="253947"/>
                </a:solidFill>
              </a:rPr>
              <a:pPr lvl="0" algn="r"/>
              <a:t>9</a:t>
            </a:fld>
            <a:endParaRPr lang="en-US" altLang="zh-CN" sz="1400" dirty="0">
              <a:solidFill>
                <a:srgbClr val="253947"/>
              </a:solidFill>
            </a:endParaRPr>
          </a:p>
        </p:txBody>
      </p:sp>
      <p:sp>
        <p:nvSpPr>
          <p:cNvPr id="4" name="矩形 3"/>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pic>
        <p:nvPicPr>
          <p:cNvPr id="16389" name="Picture 4" descr="P1010018"/>
          <p:cNvPicPr>
            <a:picLocks noChangeAspect="1"/>
          </p:cNvPicPr>
          <p:nvPr/>
        </p:nvPicPr>
        <p:blipFill>
          <a:blip r:embed="rId5">
            <a:clrChange>
              <a:clrFrom>
                <a:srgbClr val="B0B1B5">
                  <a:alpha val="100000"/>
                </a:srgbClr>
              </a:clrFrom>
              <a:clrTo>
                <a:srgbClr val="B0B1B5">
                  <a:alpha val="100000"/>
                  <a:alpha val="0"/>
                </a:srgbClr>
              </a:clrTo>
            </a:clrChange>
            <a:lum bright="23999"/>
          </a:blip>
          <a:srcRect l="68666" t="19876" r="15474" b="66341"/>
          <a:stretch>
            <a:fillRect/>
          </a:stretch>
        </p:blipFill>
        <p:spPr>
          <a:xfrm>
            <a:off x="5516880" y="4246245"/>
            <a:ext cx="3406775" cy="2221865"/>
          </a:xfrm>
          <a:prstGeom prst="rect">
            <a:avLst/>
          </a:prstGeom>
          <a:noFill/>
          <a:ln w="9525">
            <a:noFill/>
          </a:ln>
        </p:spPr>
      </p:pic>
      <p:sp>
        <p:nvSpPr>
          <p:cNvPr id="3" name="Rectangle 3"/>
          <p:cNvSpPr>
            <a:spLocks noGrp="1"/>
          </p:cNvSpPr>
          <p:nvPr/>
        </p:nvSpPr>
        <p:spPr>
          <a:xfrm>
            <a:off x="231775" y="1209675"/>
            <a:ext cx="8495030" cy="374650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None/>
            </a:pPr>
            <a:r>
              <a:rPr lang="en-US" altLang="zh-CN"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、流量与容积效率</a:t>
            </a:r>
          </a:p>
          <a:p>
            <a:pPr algn="just">
              <a:lnSpc>
                <a:spcPct val="150000"/>
              </a:lnSpc>
              <a:spcBef>
                <a:spcPts val="0"/>
              </a:spcBef>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实际流量</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q</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是指马达入口处的流量，称为马达的实际流量。</a:t>
            </a:r>
          </a:p>
          <a:p>
            <a:pPr algn="just">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理论流量</a:t>
            </a:r>
            <a:r>
              <a:rPr lang="en-US" altLang="zh-CN" sz="2000" b="1" i="1" dirty="0">
                <a:latin typeface="宋体" panose="02010600030101010101" pitchFamily="2" charset="-122"/>
                <a:ea typeface="宋体" panose="02010600030101010101" pitchFamily="2" charset="-122"/>
                <a:cs typeface="宋体" panose="02010600030101010101" pitchFamily="2" charset="-122"/>
                <a:sym typeface="+mn-ea"/>
              </a:rPr>
              <a:t>q</a:t>
            </a:r>
            <a:r>
              <a:rPr lang="en-US" altLang="zh-CN" sz="2000" b="1" baseline="-25000" dirty="0">
                <a:latin typeface="宋体" panose="02010600030101010101" pitchFamily="2" charset="-122"/>
                <a:ea typeface="宋体" panose="02010600030101010101" pitchFamily="2" charset="-122"/>
                <a:cs typeface="宋体" panose="02010600030101010101" pitchFamily="2" charset="-122"/>
                <a:sym typeface="+mn-ea"/>
              </a:rPr>
              <a:t>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——是指马达没有泄漏Δq时，达到要求转速所需的流量，称为马达的理论流量。</a:t>
            </a:r>
          </a:p>
          <a:p>
            <a:pPr algn="just">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由于存在泄漏，马达的实际流量q总是大于理论流量q</a:t>
            </a:r>
            <a:r>
              <a:rPr lang="zh-CN" altLang="en-US" sz="2000" b="1" baseline="-25000" dirty="0">
                <a:latin typeface="宋体" panose="02010600030101010101" pitchFamily="2" charset="-122"/>
                <a:ea typeface="宋体" panose="02010600030101010101" pitchFamily="2" charset="-122"/>
                <a:cs typeface="宋体" panose="02010600030101010101" pitchFamily="2" charset="-122"/>
                <a:sym typeface="+mn-ea"/>
              </a:rPr>
              <a:t>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。所以，马达的实际流量q、理论流量q</a:t>
            </a:r>
            <a:r>
              <a:rPr lang="zh-CN" altLang="en-US" sz="2000" b="1" baseline="-25000" dirty="0">
                <a:latin typeface="宋体" panose="02010600030101010101" pitchFamily="2" charset="-122"/>
                <a:ea typeface="宋体" panose="02010600030101010101" pitchFamily="2" charset="-122"/>
                <a:cs typeface="宋体" panose="02010600030101010101" pitchFamily="2" charset="-122"/>
                <a:sym typeface="+mn-ea"/>
              </a:rPr>
              <a:t>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和泄漏Δq 三者之间的关系：</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marL="0" lvl="1" algn="just">
              <a:lnSpc>
                <a:spcPct val="125000"/>
              </a:lnSpc>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                </a:t>
            </a:r>
            <a:endParaRPr sz="2000" b="1"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Rectangle 3"/>
          <p:cNvSpPr>
            <a:spLocks noGrp="1"/>
          </p:cNvSpPr>
          <p:nvPr/>
        </p:nvSpPr>
        <p:spPr>
          <a:xfrm>
            <a:off x="231775" y="4735195"/>
            <a:ext cx="5428615" cy="17329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spcBef>
                <a:spcPts val="0"/>
              </a:spcBef>
              <a:buClrTx/>
              <a:buSzTx/>
            </a:pPr>
            <a:r>
              <a:rPr sz="2000" b="1" dirty="0" err="1">
                <a:latin typeface="宋体" panose="02010600030101010101" pitchFamily="2" charset="-122"/>
                <a:ea typeface="宋体" panose="02010600030101010101" pitchFamily="2" charset="-122"/>
                <a:cs typeface="宋体" panose="02010600030101010101" pitchFamily="2" charset="-122"/>
                <a:sym typeface="+mn-ea"/>
              </a:rPr>
              <a:t>容积效率ηv</a:t>
            </a:r>
            <a:r>
              <a:rPr sz="2000" b="1" dirty="0">
                <a:latin typeface="宋体" panose="02010600030101010101" pitchFamily="2" charset="-122"/>
                <a:ea typeface="宋体" panose="02010600030101010101" pitchFamily="2" charset="-122"/>
                <a:cs typeface="宋体" panose="02010600030101010101" pitchFamily="2" charset="-122"/>
                <a:sym typeface="+mn-ea"/>
              </a:rPr>
              <a:t>——</a:t>
            </a:r>
            <a:r>
              <a:rPr sz="2000" b="1" dirty="0" err="1">
                <a:latin typeface="宋体" panose="02010600030101010101" pitchFamily="2" charset="-122"/>
                <a:ea typeface="宋体" panose="02010600030101010101" pitchFamily="2" charset="-122"/>
                <a:cs typeface="宋体" panose="02010600030101010101" pitchFamily="2" charset="-122"/>
                <a:sym typeface="+mn-ea"/>
              </a:rPr>
              <a:t>是指马达的理论流量</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q</a:t>
            </a:r>
            <a:r>
              <a:rPr lang="zh-CN" altLang="en-US" sz="2000" b="1" baseline="-25000" dirty="0">
                <a:latin typeface="宋体" panose="02010600030101010101" pitchFamily="2" charset="-122"/>
                <a:ea typeface="宋体" panose="02010600030101010101" pitchFamily="2" charset="-122"/>
                <a:cs typeface="宋体" panose="02010600030101010101" pitchFamily="2" charset="-122"/>
                <a:sym typeface="+mn-ea"/>
              </a:rPr>
              <a:t>t</a:t>
            </a:r>
            <a:endParaRPr sz="2000" b="1" dirty="0">
              <a:latin typeface="宋体" panose="02010600030101010101" pitchFamily="2" charset="-122"/>
              <a:ea typeface="宋体" panose="02010600030101010101" pitchFamily="2" charset="-122"/>
              <a:cs typeface="宋体" panose="02010600030101010101" pitchFamily="2" charset="-122"/>
              <a:sym typeface="+mn-ea"/>
            </a:endParaRPr>
          </a:p>
          <a:p>
            <a:pPr marL="0" indent="0" algn="just">
              <a:lnSpc>
                <a:spcPct val="150000"/>
              </a:lnSpc>
              <a:spcBef>
                <a:spcPts val="0"/>
              </a:spcBef>
              <a:buClrTx/>
              <a:buSzTx/>
              <a:buNone/>
            </a:pPr>
            <a:r>
              <a:rPr lang="en-US" sz="2000" b="1" dirty="0">
                <a:latin typeface="宋体" panose="02010600030101010101" pitchFamily="2" charset="-122"/>
                <a:ea typeface="宋体" panose="02010600030101010101" pitchFamily="2" charset="-122"/>
                <a:cs typeface="宋体" panose="02010600030101010101" pitchFamily="2" charset="-122"/>
                <a:sym typeface="+mn-ea"/>
              </a:rPr>
              <a:t>   </a:t>
            </a:r>
            <a:r>
              <a:rPr sz="2000" b="1" dirty="0" err="1">
                <a:latin typeface="宋体" panose="02010600030101010101" pitchFamily="2" charset="-122"/>
                <a:ea typeface="宋体" panose="02010600030101010101" pitchFamily="2" charset="-122"/>
                <a:cs typeface="宋体" panose="02010600030101010101" pitchFamily="2" charset="-122"/>
                <a:sym typeface="+mn-ea"/>
              </a:rPr>
              <a:t>与实际流量q的比值</a:t>
            </a:r>
            <a:r>
              <a:rPr sz="2000" b="1" dirty="0">
                <a:latin typeface="宋体" panose="02010600030101010101" pitchFamily="2" charset="-122"/>
                <a:ea typeface="宋体" panose="02010600030101010101" pitchFamily="2" charset="-122"/>
                <a:cs typeface="宋体" panose="02010600030101010101" pitchFamily="2" charset="-122"/>
                <a:sym typeface="+mn-ea"/>
              </a:rPr>
              <a:t>。</a:t>
            </a:r>
          </a:p>
          <a:p>
            <a:pPr marL="0" indent="0" algn="just">
              <a:lnSpc>
                <a:spcPct val="150000"/>
              </a:lnSpc>
              <a:spcBef>
                <a:spcPts val="0"/>
              </a:spcBef>
              <a:buClrTx/>
              <a:buSzTx/>
              <a:buNone/>
            </a:pPr>
            <a:r>
              <a:rPr sz="2000" b="1" dirty="0">
                <a:latin typeface="宋体" panose="02010600030101010101" pitchFamily="2" charset="-122"/>
                <a:ea typeface="宋体" panose="02010600030101010101" pitchFamily="2" charset="-122"/>
                <a:cs typeface="宋体" panose="02010600030101010101" pitchFamily="2" charset="-122"/>
                <a:sym typeface="+mn-ea"/>
              </a:rPr>
              <a:t>     </a:t>
            </a:r>
          </a:p>
        </p:txBody>
      </p:sp>
      <p:pic>
        <p:nvPicPr>
          <p:cNvPr id="2" name="图片 1">
            <a:extLst>
              <a:ext uri="{FF2B5EF4-FFF2-40B4-BE49-F238E27FC236}">
                <a16:creationId xmlns:a16="http://schemas.microsoft.com/office/drawing/2014/main" xmlns="" id="{D9EA56F5-BA0C-4D4D-B661-4C27EE8F0B34}"/>
              </a:ext>
            </a:extLst>
          </p:cNvPr>
          <p:cNvPicPr>
            <a:picLocks noChangeAspect="1"/>
          </p:cNvPicPr>
          <p:nvPr/>
        </p:nvPicPr>
        <p:blipFill>
          <a:blip r:embed="rId6"/>
          <a:stretch>
            <a:fillRect/>
          </a:stretch>
        </p:blipFill>
        <p:spPr>
          <a:xfrm>
            <a:off x="2946082" y="4114225"/>
            <a:ext cx="2235708" cy="490728"/>
          </a:xfrm>
          <a:prstGeom prst="rect">
            <a:avLst/>
          </a:prstGeom>
        </p:spPr>
      </p:pic>
      <p:pic>
        <p:nvPicPr>
          <p:cNvPr id="10" name="图片 9">
            <a:extLst>
              <a:ext uri="{FF2B5EF4-FFF2-40B4-BE49-F238E27FC236}">
                <a16:creationId xmlns:a16="http://schemas.microsoft.com/office/drawing/2014/main" xmlns="" id="{EA2FB237-3201-4A0E-8B02-AF73769A0240}"/>
              </a:ext>
            </a:extLst>
          </p:cNvPr>
          <p:cNvPicPr>
            <a:picLocks noChangeAspect="1"/>
          </p:cNvPicPr>
          <p:nvPr/>
        </p:nvPicPr>
        <p:blipFill>
          <a:blip r:embed="rId7"/>
          <a:stretch>
            <a:fillRect/>
          </a:stretch>
        </p:blipFill>
        <p:spPr>
          <a:xfrm>
            <a:off x="2557716" y="5746623"/>
            <a:ext cx="3156204" cy="481584"/>
          </a:xfrm>
          <a:prstGeom prst="rect">
            <a:avLst/>
          </a:prstGeom>
        </p:spPr>
      </p:pic>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3980</Words>
  <Application>Microsoft Office PowerPoint</Application>
  <PresentationFormat>全屏显示(4:3)</PresentationFormat>
  <Paragraphs>544</Paragraphs>
  <Slides>56</Slides>
  <Notes>4</Notes>
  <HiddenSlides>0</HiddenSlides>
  <MMClips>1</MMClips>
  <ScaleCrop>false</ScaleCrop>
  <HeadingPairs>
    <vt:vector size="4" baseType="variant">
      <vt:variant>
        <vt:lpstr>主题</vt:lpstr>
      </vt:variant>
      <vt:variant>
        <vt:i4>2</vt:i4>
      </vt:variant>
      <vt:variant>
        <vt:lpstr>幻灯片标题</vt:lpstr>
      </vt:variant>
      <vt:variant>
        <vt:i4>56</vt:i4>
      </vt:variant>
    </vt:vector>
  </HeadingPairs>
  <TitlesOfParts>
    <vt:vector size="58" baseType="lpstr">
      <vt:lpstr>1_Office 主题</vt:lpstr>
      <vt:lpstr>2_Office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vector>
  </TitlesOfParts>
  <Company>江汉大学</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范超毅</dc:creator>
  <cp:lastModifiedBy>pcdalao</cp:lastModifiedBy>
  <cp:revision>231</cp:revision>
  <dcterms:created xsi:type="dcterms:W3CDTF">2009-10-07T11:57:00Z</dcterms:created>
  <dcterms:modified xsi:type="dcterms:W3CDTF">2021-09-03T13:57:42Z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